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4" r:id="rId2"/>
    <p:sldMasterId id="2147483667" r:id="rId3"/>
  </p:sldMasterIdLst>
  <p:notesMasterIdLst>
    <p:notesMasterId r:id="rId33"/>
  </p:notesMasterIdLst>
  <p:handoutMasterIdLst>
    <p:handoutMasterId r:id="rId34"/>
  </p:handoutMasterIdLst>
  <p:sldIdLst>
    <p:sldId id="392" r:id="rId4"/>
    <p:sldId id="618" r:id="rId5"/>
    <p:sldId id="564" r:id="rId6"/>
    <p:sldId id="625" r:id="rId7"/>
    <p:sldId id="585" r:id="rId8"/>
    <p:sldId id="619" r:id="rId9"/>
    <p:sldId id="587" r:id="rId10"/>
    <p:sldId id="630" r:id="rId11"/>
    <p:sldId id="629" r:id="rId12"/>
    <p:sldId id="586" r:id="rId13"/>
    <p:sldId id="620" r:id="rId14"/>
    <p:sldId id="623" r:id="rId15"/>
    <p:sldId id="624" r:id="rId16"/>
    <p:sldId id="621" r:id="rId17"/>
    <p:sldId id="627" r:id="rId18"/>
    <p:sldId id="626" r:id="rId19"/>
    <p:sldId id="628" r:id="rId20"/>
    <p:sldId id="631" r:id="rId21"/>
    <p:sldId id="632" r:id="rId22"/>
    <p:sldId id="633" r:id="rId23"/>
    <p:sldId id="634" r:id="rId24"/>
    <p:sldId id="635" r:id="rId25"/>
    <p:sldId id="636" r:id="rId26"/>
    <p:sldId id="637" r:id="rId27"/>
    <p:sldId id="639" r:id="rId28"/>
    <p:sldId id="640" r:id="rId29"/>
    <p:sldId id="638" r:id="rId30"/>
    <p:sldId id="641" r:id="rId31"/>
    <p:sldId id="502" r:id="rId32"/>
  </p:sldIdLst>
  <p:sldSz cx="9144000" cy="5143500" type="screen16x9"/>
  <p:notesSz cx="6858000" cy="9144000"/>
  <p:custDataLst>
    <p:tags r:id="rId35"/>
  </p:custDataLst>
  <p:defaultTextStyle>
    <a:defPPr>
      <a:defRPr lang="en-US"/>
    </a:defPPr>
    <a:lvl1pPr algn="l" rtl="0" eaLnBrk="0" fontAlgn="base" hangingPunct="0">
      <a:spcBef>
        <a:spcPct val="0"/>
      </a:spcBef>
      <a:spcAft>
        <a:spcPct val="0"/>
      </a:spcAft>
      <a:defRPr sz="1400" kern="1200">
        <a:solidFill>
          <a:schemeClr val="tx1"/>
        </a:solidFill>
        <a:latin typeface="Verdana" panose="020B0604030504040204"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Verdana" panose="020B0604030504040204"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Verdana" panose="020B0604030504040204"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Verdana" panose="020B0604030504040204"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Verdana" panose="020B0604030504040204" charset="0"/>
        <a:ea typeface="宋体" panose="02010600030101010101" pitchFamily="2" charset="-122"/>
        <a:cs typeface="+mn-cs"/>
      </a:defRPr>
    </a:lvl5pPr>
    <a:lvl6pPr marL="2286000" algn="l" defTabSz="914400" rtl="0" eaLnBrk="1" latinLnBrk="0" hangingPunct="1">
      <a:defRPr sz="1400" kern="1200">
        <a:solidFill>
          <a:schemeClr val="tx1"/>
        </a:solidFill>
        <a:latin typeface="Verdana" panose="020B0604030504040204" charset="0"/>
        <a:ea typeface="宋体" panose="02010600030101010101" pitchFamily="2" charset="-122"/>
        <a:cs typeface="+mn-cs"/>
      </a:defRPr>
    </a:lvl6pPr>
    <a:lvl7pPr marL="2743200" algn="l" defTabSz="914400" rtl="0" eaLnBrk="1" latinLnBrk="0" hangingPunct="1">
      <a:defRPr sz="1400" kern="1200">
        <a:solidFill>
          <a:schemeClr val="tx1"/>
        </a:solidFill>
        <a:latin typeface="Verdana" panose="020B0604030504040204" charset="0"/>
        <a:ea typeface="宋体" panose="02010600030101010101" pitchFamily="2" charset="-122"/>
        <a:cs typeface="+mn-cs"/>
      </a:defRPr>
    </a:lvl7pPr>
    <a:lvl8pPr marL="3200400" algn="l" defTabSz="914400" rtl="0" eaLnBrk="1" latinLnBrk="0" hangingPunct="1">
      <a:defRPr sz="1400" kern="1200">
        <a:solidFill>
          <a:schemeClr val="tx1"/>
        </a:solidFill>
        <a:latin typeface="Verdana" panose="020B0604030504040204" charset="0"/>
        <a:ea typeface="宋体" panose="02010600030101010101" pitchFamily="2" charset="-122"/>
        <a:cs typeface="+mn-cs"/>
      </a:defRPr>
    </a:lvl8pPr>
    <a:lvl9pPr marL="3657600" algn="l" defTabSz="914400" rtl="0" eaLnBrk="1" latinLnBrk="0" hangingPunct="1">
      <a:defRPr sz="1400" kern="1200">
        <a:solidFill>
          <a:schemeClr val="tx1"/>
        </a:solidFill>
        <a:latin typeface="Verdana" panose="020B060403050404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6">
          <p15:clr>
            <a:srgbClr val="A4A3A4"/>
          </p15:clr>
        </p15:guide>
        <p15:guide id="2" pos="3299">
          <p15:clr>
            <a:srgbClr val="A4A3A4"/>
          </p15:clr>
        </p15:guide>
      </p15:sldGuideLst>
    </p:ext>
    <p:ext uri="{2D200454-40CA-4A62-9FC3-DE9A4176ACB9}">
      <p15:notesGuideLst xmlns:p15="http://schemas.microsoft.com/office/powerpoint/2012/main">
        <p15:guide id="1" orient="horz" pos="2886">
          <p15:clr>
            <a:srgbClr val="A4A3A4"/>
          </p15:clr>
        </p15:guide>
        <p15:guide id="2" pos="247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王苏明" initials="王苏明" lastIdx="1" clrIdx="0"/>
  <p:cmAuthor id="1" name="HAKU" initials="HAKU" lastIdx="3" clrIdx="0"/>
  <p:cmAuthor id="2" name="wei hua" initials="wh" lastIdx="2" clrIdx="1"/>
  <p:cmAuthor id="3" name="David Dian Qing Xun" initials="dxun" lastIdx="1" clrIdx="3"/>
  <p:cmAuthor id="4" name="houjingcheng" initials="h" lastIdx="1" clrIdx="3"/>
  <p:cmAuthor id="5" name="Edwin Zhai" initials="E" lastIdx="2" clrIdx="3"/>
  <p:cmAuthor id="6" name="Yuanhao" initials="Y" lastIdx="1" clrIdx="1"/>
  <p:cmAuthor id="7" name="微软用户" initials="微" lastIdx="0" clrIdx="0"/>
  <p:cmAuthor id="8" name="PC" initials="P" lastIdx="1" clrIdx="1"/>
  <p:cmAuthor id="9" name="windows10" initials="w" lastIdx="2" clrIdx="8"/>
  <p:cmAuthor id="10" name="wei.xin" initials="w" lastIdx="2" clrIdx="9"/>
  <p:cmAuthor id="11" name="Microsoft Office User" initials="MOU" lastIdx="1" clrIdx="4"/>
  <p:cmAuthor id="13" name="张媛媛/架构管理办公室/研发中心/总行机关/ABC" initials="" lastIdx="1" clrIdx="12"/>
  <p:cmAuthor id="14" name="zhangjie" initials="z" lastIdx="21" clrIdx="13"/>
  <p:cmAuthor id="15" name="罗位国/应用平台研发部/软件开发中心/总行机关/ABC" initials="" lastIdx="1" clrIdx="1"/>
  <p:cmAuthor id="16" name="李增杰/应用开发八部/软件开发中心/总行机关/ABC" initials="" lastIdx="1" clrIdx="5"/>
  <p:cmAuthor id="17" name="薛俊鹏/应用开发四部/软件开发中心/总行机关/ABC" initials="" lastIdx="1" clrIdx="1"/>
  <p:cmAuthor id="18" name="ZhangqQi" initials="" lastIdx="1" clrIdx="7"/>
  <p:cmAuthor id="19" name="011915056" initials="" lastIdx="2" clrIdx="5"/>
  <p:cmAuthor id="48" name="作者" initials="A" lastIdx="0" clrIdx="48"/>
  <p:cmAuthor id="20" name="部室管理员/软件开发中心/总行机关/ABC" initials="" lastIdx="1" clrIdx="5"/>
  <p:cmAuthor id="21" name="Microsoft Office 用户" initials="Office" lastIdx="1" clrIdx="14"/>
  <p:cmAuthor id="22" name="yetong-001" initials="y" lastIdx="4" clrIdx="2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173E7F"/>
    <a:srgbClr val="376092"/>
    <a:srgbClr val="173E80"/>
    <a:srgbClr val="5685C4"/>
    <a:srgbClr val="173E81"/>
    <a:srgbClr val="26130F"/>
    <a:srgbClr val="006EBA"/>
    <a:srgbClr val="005BAC"/>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78"/>
    <p:restoredTop sz="82214" autoAdjust="0"/>
  </p:normalViewPr>
  <p:slideViewPr>
    <p:cSldViewPr snapToGrid="0">
      <p:cViewPr varScale="1">
        <p:scale>
          <a:sx n="93" d="100"/>
          <a:sy n="93" d="100"/>
        </p:scale>
        <p:origin x="1493" y="72"/>
      </p:cViewPr>
      <p:guideLst>
        <p:guide orient="horz" pos="46"/>
        <p:guide pos="3299"/>
      </p:guideLst>
    </p:cSldViewPr>
  </p:slideViewPr>
  <p:outlineViewPr>
    <p:cViewPr>
      <p:scale>
        <a:sx n="33" d="100"/>
        <a:sy n="33" d="100"/>
      </p:scale>
      <p:origin x="0" y="312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7" d="100"/>
          <a:sy n="97" d="100"/>
        </p:scale>
        <p:origin x="2296" y="200"/>
      </p:cViewPr>
      <p:guideLst>
        <p:guide orient="horz" pos="2886"/>
        <p:guide pos="247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vl1pPr>
          </a:lstStyle>
          <a:p>
            <a:pPr>
              <a:defRPr/>
            </a:pPr>
            <a:endParaRPr lang="zh-CN" altLang="x-none"/>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pPr>
              <a:defRPr/>
            </a:pPr>
            <a:fld id="{DC67F6F2-3C40-3D4D-A0D8-7F70833B43BB}" type="datetime1">
              <a:rPr lang="en-US" altLang="zh-CN"/>
              <a:t>8/25/2023</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lstStyle>
            <a:lvl1pPr>
              <a:defRPr sz="1200"/>
            </a:lvl1pPr>
          </a:lstStyle>
          <a:p>
            <a:pPr>
              <a:defRPr/>
            </a:pPr>
            <a:endParaRPr lang="zh-CN" altLang="x-non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pPr>
              <a:defRPr/>
            </a:pPr>
            <a:fld id="{69069B9F-4230-124C-B69A-8DD08A8D71AC}"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zh-CN" altLang="en-US"/>
          </a:p>
        </p:txBody>
      </p:sp>
      <p:sp>
        <p:nvSpPr>
          <p:cNvPr id="1229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CA95F41D-7F90-3447-A92D-555BF94C08F3}"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charset="-128"/>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A95F41D-7F90-3447-A92D-555BF94C08F3}" type="slidenum">
              <a:rPr lang="zh-CN" altLang="en-US" smtClean="0"/>
              <a:t>3</a:t>
            </a:fld>
            <a:endParaRPr lang="en-US" altLang="zh-CN"/>
          </a:p>
        </p:txBody>
      </p:sp>
    </p:spTree>
    <p:extLst>
      <p:ext uri="{BB962C8B-B14F-4D97-AF65-F5344CB8AC3E}">
        <p14:creationId xmlns:p14="http://schemas.microsoft.com/office/powerpoint/2010/main" val="5565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574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13174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2490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5007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02430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42528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8034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9528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3113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85607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72749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21286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658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5492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8708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29630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568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07037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7756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64354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29291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feld 3"/>
          <p:cNvSpPr txBox="1">
            <a:spLocks noChangeArrowheads="1"/>
          </p:cNvSpPr>
          <p:nvPr userDrawn="1"/>
        </p:nvSpPr>
        <p:spPr bwMode="auto">
          <a:xfrm>
            <a:off x="895350" y="-2743200"/>
            <a:ext cx="185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Verdana" panose="020B0604030504040204" charset="0"/>
                <a:ea typeface="宋体" panose="02010600030101010101" pitchFamily="2" charset="-122"/>
              </a:defRPr>
            </a:lvl1pPr>
            <a:lvl2pPr marL="742950" indent="-285750">
              <a:defRPr sz="1400">
                <a:solidFill>
                  <a:schemeClr val="tx1"/>
                </a:solidFill>
                <a:latin typeface="Verdana" panose="020B0604030504040204" charset="0"/>
                <a:ea typeface="宋体" panose="02010600030101010101" pitchFamily="2" charset="-122"/>
              </a:defRPr>
            </a:lvl2pPr>
            <a:lvl3pPr marL="1143000" indent="-228600">
              <a:defRPr sz="1400">
                <a:solidFill>
                  <a:schemeClr val="tx1"/>
                </a:solidFill>
                <a:latin typeface="Verdana" panose="020B0604030504040204" charset="0"/>
                <a:ea typeface="宋体" panose="02010600030101010101" pitchFamily="2" charset="-122"/>
              </a:defRPr>
            </a:lvl3pPr>
            <a:lvl4pPr marL="1600200" indent="-228600">
              <a:defRPr sz="1400">
                <a:solidFill>
                  <a:schemeClr val="tx1"/>
                </a:solidFill>
                <a:latin typeface="Verdana" panose="020B0604030504040204" charset="0"/>
                <a:ea typeface="宋体" panose="02010600030101010101" pitchFamily="2" charset="-122"/>
              </a:defRPr>
            </a:lvl4pPr>
            <a:lvl5pPr marL="2057400" indent="-228600">
              <a:defRPr sz="1400">
                <a:solidFill>
                  <a:schemeClr val="tx1"/>
                </a:solidFill>
                <a:latin typeface="Verdana" panose="020B060403050404020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9pPr>
          </a:lstStyle>
          <a:p>
            <a:pPr eaLnBrk="1" hangingPunct="1">
              <a:defRPr/>
            </a:pPr>
            <a:endParaRPr lang="de-DE" altLang="x-none"/>
          </a:p>
        </p:txBody>
      </p:sp>
      <p:sp>
        <p:nvSpPr>
          <p:cNvPr id="6" name="Rechteck 5"/>
          <p:cNvSpPr>
            <a:spLocks noChangeArrowheads="1"/>
          </p:cNvSpPr>
          <p:nvPr userDrawn="1"/>
        </p:nvSpPr>
        <p:spPr bwMode="auto">
          <a:xfrm>
            <a:off x="6821488" y="4022725"/>
            <a:ext cx="1978025" cy="914400"/>
          </a:xfrm>
          <a:prstGeom prst="rect">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lvl1pPr>
              <a:defRPr sz="1400">
                <a:solidFill>
                  <a:schemeClr val="tx1"/>
                </a:solidFill>
                <a:latin typeface="Verdana" panose="020B0604030504040204" charset="0"/>
                <a:ea typeface="宋体" panose="02010600030101010101" pitchFamily="2" charset="-122"/>
              </a:defRPr>
            </a:lvl1pPr>
            <a:lvl2pPr marL="742950" indent="-285750">
              <a:defRPr sz="1400">
                <a:solidFill>
                  <a:schemeClr val="tx1"/>
                </a:solidFill>
                <a:latin typeface="Verdana" panose="020B0604030504040204" charset="0"/>
                <a:ea typeface="宋体" panose="02010600030101010101" pitchFamily="2" charset="-122"/>
              </a:defRPr>
            </a:lvl2pPr>
            <a:lvl3pPr marL="1143000" indent="-228600">
              <a:defRPr sz="1400">
                <a:solidFill>
                  <a:schemeClr val="tx1"/>
                </a:solidFill>
                <a:latin typeface="Verdana" panose="020B0604030504040204" charset="0"/>
                <a:ea typeface="宋体" panose="02010600030101010101" pitchFamily="2" charset="-122"/>
              </a:defRPr>
            </a:lvl3pPr>
            <a:lvl4pPr marL="1600200" indent="-228600">
              <a:defRPr sz="1400">
                <a:solidFill>
                  <a:schemeClr val="tx1"/>
                </a:solidFill>
                <a:latin typeface="Verdana" panose="020B0604030504040204" charset="0"/>
                <a:ea typeface="宋体" panose="02010600030101010101" pitchFamily="2" charset="-122"/>
              </a:defRPr>
            </a:lvl4pPr>
            <a:lvl5pPr marL="2057400" indent="-228600">
              <a:defRPr sz="1400">
                <a:solidFill>
                  <a:schemeClr val="tx1"/>
                </a:solidFill>
                <a:latin typeface="Verdana" panose="020B060403050404020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9pPr>
          </a:lstStyle>
          <a:p>
            <a:pPr>
              <a:defRPr/>
            </a:pPr>
            <a:endParaRPr lang="de-DE" altLang="de-DE">
              <a:ea typeface="MS PGothic" panose="020B0600070205080204" charset="-128"/>
              <a:cs typeface="MS PGothic" panose="020B0600070205080204" charset="-128"/>
            </a:endParaRPr>
          </a:p>
        </p:txBody>
      </p:sp>
      <p:sp>
        <p:nvSpPr>
          <p:cNvPr id="10" name="Text Placeholder 16"/>
          <p:cNvSpPr>
            <a:spLocks noGrp="1"/>
          </p:cNvSpPr>
          <p:nvPr>
            <p:ph type="body" sz="quarter" idx="10"/>
          </p:nvPr>
        </p:nvSpPr>
        <p:spPr>
          <a:xfrm>
            <a:off x="390144" y="2326569"/>
            <a:ext cx="6431280" cy="430887"/>
          </a:xfrm>
          <a:prstGeom prst="rect">
            <a:avLst/>
          </a:prstGeom>
        </p:spPr>
        <p:txBody>
          <a:bodyPr vert="horz" wrap="square" lIns="90000" tIns="0" bIns="0" anchor="ctr">
            <a:spAutoFit/>
          </a:bodyPr>
          <a:lstStyle>
            <a:lvl1pPr marL="0" marR="0" indent="0" algn="l" defTabSz="914400" rtl="0" eaLnBrk="0" fontAlgn="base" latinLnBrk="0" hangingPunct="0">
              <a:lnSpc>
                <a:spcPct val="100000"/>
              </a:lnSpc>
              <a:spcBef>
                <a:spcPct val="0"/>
              </a:spcBef>
              <a:spcAft>
                <a:spcPts val="600"/>
              </a:spcAft>
              <a:buClrTx/>
              <a:buSzTx/>
              <a:buFontTx/>
              <a:buNone/>
              <a:defRPr lang="en-US" altLang="zh-CN" sz="2800" dirty="0" smtClean="0">
                <a:solidFill>
                  <a:schemeClr val="bg1"/>
                </a:solidFill>
                <a:latin typeface="Myriad Pro" panose="020B0503030403020204"/>
                <a:ea typeface="黑体" panose="02010609060101010101" charset="-122"/>
                <a:cs typeface="Myriad Pro" panose="020B0503030403020204"/>
              </a:defRPr>
            </a:lvl1pPr>
            <a:lvl2pPr marL="0">
              <a:buFontTx/>
              <a:buNone/>
              <a:defRPr>
                <a:solidFill>
                  <a:schemeClr val="bg1"/>
                </a:solidFill>
                <a:latin typeface="Myriad Pro" panose="020B0503030403020204"/>
                <a:cs typeface="Myriad Pro" panose="020B0503030403020204"/>
              </a:defRPr>
            </a:lvl2pPr>
          </a:lstStyle>
          <a:p>
            <a:pPr lvl="0"/>
            <a:r>
              <a:rPr lang="en-US" altLang="zh-CN" dirty="0"/>
              <a:t>Click to edit Master text styles</a:t>
            </a:r>
          </a:p>
        </p:txBody>
      </p:sp>
      <p:sp>
        <p:nvSpPr>
          <p:cNvPr id="11" name="Text Placeholder 19"/>
          <p:cNvSpPr>
            <a:spLocks noGrp="1"/>
          </p:cNvSpPr>
          <p:nvPr>
            <p:ph type="body" sz="quarter" idx="11"/>
          </p:nvPr>
        </p:nvSpPr>
        <p:spPr>
          <a:xfrm>
            <a:off x="390144" y="3075534"/>
            <a:ext cx="6096000" cy="943254"/>
          </a:xfrm>
          <a:prstGeom prst="rect">
            <a:avLst/>
          </a:prstGeom>
        </p:spPr>
        <p:txBody>
          <a:bodyPr vert="horz"/>
          <a:lstStyle>
            <a:lvl1pPr marL="0" marR="0" indent="0" algn="l" defTabSz="914400" rtl="0" eaLnBrk="0" fontAlgn="base" latinLnBrk="0" hangingPunct="0">
              <a:lnSpc>
                <a:spcPct val="100000"/>
              </a:lnSpc>
              <a:spcBef>
                <a:spcPct val="0"/>
              </a:spcBef>
              <a:spcAft>
                <a:spcPts val="600"/>
              </a:spcAft>
              <a:buClrTx/>
              <a:buSzTx/>
              <a:buFontTx/>
              <a:buNone/>
              <a:defRPr sz="1800">
                <a:solidFill>
                  <a:schemeClr val="bg1"/>
                </a:solidFill>
                <a:latin typeface="Myriad Pro" panose="020B0503030403020204"/>
                <a:ea typeface="黑体" panose="02010609060101010101" charset="-122"/>
                <a:cs typeface="Myriad Pro" panose="020B0503030403020204"/>
              </a:defRPr>
            </a:lvl1pPr>
            <a:lvl2pPr marL="0">
              <a:buFontTx/>
              <a:buNone/>
              <a:defRPr>
                <a:solidFill>
                  <a:schemeClr val="bg1"/>
                </a:solidFill>
                <a:latin typeface="Myriad Pro" panose="020B0503030403020204"/>
                <a:cs typeface="Myriad Pro" panose="020B0503030403020204"/>
              </a:defRPr>
            </a:lvl2pPr>
          </a:lstStyle>
          <a:p>
            <a:pPr lvl="0"/>
            <a:r>
              <a:rPr lang="en-US" altLang="zh-CN" dirty="0"/>
              <a:t>Click to edit Master text styles</a:t>
            </a:r>
          </a:p>
        </p:txBody>
      </p:sp>
      <p:pic>
        <p:nvPicPr>
          <p:cNvPr id="2" name="图片 1"/>
          <p:cNvPicPr>
            <a:picLocks noChangeAspect="1"/>
          </p:cNvPicPr>
          <p:nvPr userDrawn="1"/>
        </p:nvPicPr>
        <p:blipFill>
          <a:blip r:embed="rId2"/>
          <a:stretch>
            <a:fillRect/>
          </a:stretch>
        </p:blipFill>
        <p:spPr>
          <a:xfrm>
            <a:off x="5413375" y="4112895"/>
            <a:ext cx="3447415" cy="824230"/>
          </a:xfrm>
          <a:prstGeom prst="rect">
            <a:avLst/>
          </a:prstGeom>
        </p:spPr>
      </p:pic>
      <p:pic>
        <p:nvPicPr>
          <p:cNvPr id="3" name="Bild 2"/>
          <p:cNvPicPr>
            <a:picLocks noChangeAspect="1"/>
          </p:cNvPicPr>
          <p:nvPr userDrawn="1"/>
        </p:nvPicPr>
        <p:blipFill>
          <a:blip r:embed="rId3" cstate="screen"/>
          <a:srcRect/>
          <a:stretch>
            <a:fillRect/>
          </a:stretch>
        </p:blipFill>
        <p:spPr bwMode="auto">
          <a:xfrm>
            <a:off x="0" y="0"/>
            <a:ext cx="91440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6"/>
          <p:cNvSpPr>
            <a:spLocks noGrp="1"/>
          </p:cNvSpPr>
          <p:nvPr>
            <p:ph type="body" sz="quarter" idx="13"/>
          </p:nvPr>
        </p:nvSpPr>
        <p:spPr>
          <a:xfrm>
            <a:off x="517144" y="2453569"/>
            <a:ext cx="6431280" cy="430887"/>
          </a:xfrm>
          <a:prstGeom prst="rect">
            <a:avLst/>
          </a:prstGeom>
        </p:spPr>
        <p:txBody>
          <a:bodyPr vert="horz" wrap="square" lIns="90000" tIns="0" bIns="0" anchor="ctr">
            <a:spAutoFit/>
          </a:bodyPr>
          <a:lstStyle>
            <a:lvl1pPr marL="0" marR="0" indent="0" algn="l" defTabSz="914400" rtl="0" eaLnBrk="0" fontAlgn="base" latinLnBrk="0" hangingPunct="0">
              <a:lnSpc>
                <a:spcPct val="100000"/>
              </a:lnSpc>
              <a:spcBef>
                <a:spcPct val="0"/>
              </a:spcBef>
              <a:spcAft>
                <a:spcPts val="600"/>
              </a:spcAft>
              <a:buClrTx/>
              <a:buSzTx/>
              <a:buFontTx/>
              <a:buNone/>
              <a:defRPr lang="en-US" altLang="zh-CN" sz="2800" dirty="0" smtClean="0">
                <a:solidFill>
                  <a:schemeClr val="bg1"/>
                </a:solidFill>
                <a:latin typeface="Myriad Pro" panose="020B0503030403020204"/>
                <a:ea typeface="黑体" panose="02010609060101010101" charset="-122"/>
                <a:cs typeface="Myriad Pro" panose="020B0503030403020204"/>
              </a:defRPr>
            </a:lvl1pPr>
            <a:lvl2pPr marL="0">
              <a:buFontTx/>
              <a:buNone/>
              <a:defRPr>
                <a:solidFill>
                  <a:schemeClr val="bg1"/>
                </a:solidFill>
                <a:latin typeface="Myriad Pro" panose="020B0503030403020204"/>
                <a:cs typeface="Myriad Pro" panose="020B0503030403020204"/>
              </a:defRPr>
            </a:lvl2pPr>
          </a:lstStyle>
          <a:p>
            <a:pPr lvl="0"/>
            <a:r>
              <a:rPr lang="en-US" altLang="zh-CN" dirty="0"/>
              <a:t>Click to edit Master text styles</a:t>
            </a:r>
          </a:p>
        </p:txBody>
      </p:sp>
      <p:sp>
        <p:nvSpPr>
          <p:cNvPr id="9" name="Text Placeholder 19"/>
          <p:cNvSpPr>
            <a:spLocks noGrp="1"/>
          </p:cNvSpPr>
          <p:nvPr>
            <p:ph type="body" sz="quarter" idx="14"/>
          </p:nvPr>
        </p:nvSpPr>
        <p:spPr>
          <a:xfrm>
            <a:off x="517144" y="3202534"/>
            <a:ext cx="6096000" cy="943254"/>
          </a:xfrm>
          <a:prstGeom prst="rect">
            <a:avLst/>
          </a:prstGeom>
        </p:spPr>
        <p:txBody>
          <a:bodyPr vert="horz"/>
          <a:lstStyle>
            <a:lvl1pPr marL="0" marR="0" indent="0" algn="l" defTabSz="914400" rtl="0" eaLnBrk="0" fontAlgn="base" latinLnBrk="0" hangingPunct="0">
              <a:lnSpc>
                <a:spcPct val="100000"/>
              </a:lnSpc>
              <a:spcBef>
                <a:spcPct val="0"/>
              </a:spcBef>
              <a:spcAft>
                <a:spcPts val="600"/>
              </a:spcAft>
              <a:buClrTx/>
              <a:buSzTx/>
              <a:buFontTx/>
              <a:buNone/>
              <a:defRPr sz="1800">
                <a:solidFill>
                  <a:schemeClr val="bg1"/>
                </a:solidFill>
                <a:latin typeface="Myriad Pro" panose="020B0503030403020204"/>
                <a:ea typeface="黑体" panose="02010609060101010101" charset="-122"/>
                <a:cs typeface="Myriad Pro" panose="020B0503030403020204"/>
              </a:defRPr>
            </a:lvl1pPr>
            <a:lvl2pPr marL="0">
              <a:buFontTx/>
              <a:buNone/>
              <a:defRPr>
                <a:solidFill>
                  <a:schemeClr val="bg1"/>
                </a:solidFill>
                <a:latin typeface="Myriad Pro" panose="020B0503030403020204"/>
                <a:cs typeface="Myriad Pro" panose="020B0503030403020204"/>
              </a:defRPr>
            </a:lvl2pPr>
          </a:lstStyle>
          <a:p>
            <a:pPr lvl="0"/>
            <a:r>
              <a:rPr lang="en-US" altLang="zh-CN" dirty="0"/>
              <a:t>Click to edit Master text styles</a:t>
            </a:r>
          </a:p>
        </p:txBody>
      </p:sp>
      <p:pic>
        <p:nvPicPr>
          <p:cNvPr id="12" name="图片 11" descr="logo"/>
          <p:cNvPicPr>
            <a:picLocks noChangeAspect="1"/>
          </p:cNvPicPr>
          <p:nvPr userDrawn="1"/>
        </p:nvPicPr>
        <p:blipFill>
          <a:blip r:embed="rId4"/>
          <a:srcRect l="9649" t="15015" r="9649" b="16016"/>
          <a:stretch>
            <a:fillRect/>
          </a:stretch>
        </p:blipFill>
        <p:spPr>
          <a:xfrm>
            <a:off x="6048375" y="3848100"/>
            <a:ext cx="3009900" cy="11271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0238" y="274638"/>
            <a:ext cx="7886700" cy="993775"/>
          </a:xfrm>
        </p:spPr>
        <p:txBody>
          <a:bodyPr/>
          <a:lstStyle/>
          <a:p>
            <a:r>
              <a:rPr lang="de-DE"/>
              <a:t>Mastertitelformat bearbeiten</a:t>
            </a:r>
          </a:p>
        </p:txBody>
      </p:sp>
      <p:sp>
        <p:nvSpPr>
          <p:cNvPr id="3" name="Textplatzhalter 2"/>
          <p:cNvSpPr>
            <a:spLocks noGrp="1"/>
          </p:cNvSpPr>
          <p:nvPr>
            <p:ph type="body" idx="1" hasCustomPrompt="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hasCustomPrompt="1"/>
          </p:nvPr>
        </p:nvSpPr>
        <p:spPr>
          <a:xfrm>
            <a:off x="630238" y="1879600"/>
            <a:ext cx="3868737" cy="276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hasCustomPrompt="1"/>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hasCustomPrompt="1"/>
          </p:nvPr>
        </p:nvSpPr>
        <p:spPr>
          <a:xfrm>
            <a:off x="4629150" y="1879600"/>
            <a:ext cx="3887788" cy="276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3"/>
          <p:cNvSpPr>
            <a:spLocks noGrp="1"/>
          </p:cNvSpPr>
          <p:nvPr>
            <p:ph type="dt" sz="half" idx="10"/>
          </p:nvPr>
        </p:nvSpPr>
        <p:spPr/>
        <p:txBody>
          <a:bodyPr/>
          <a:lstStyle>
            <a:lvl1pPr>
              <a:defRPr/>
            </a:lvl1pPr>
          </a:lstStyle>
          <a:p>
            <a:pPr>
              <a:defRPr/>
            </a:pPr>
            <a:fld id="{3CC5E099-F86A-B94A-828C-21E6F9458918}" type="datetimeFigureOut">
              <a:rPr lang="de-DE"/>
              <a:t>25.08.2023</a:t>
            </a:fld>
            <a:endParaRPr lang="de-DE"/>
          </a:p>
        </p:txBody>
      </p:sp>
      <p:sp>
        <p:nvSpPr>
          <p:cNvPr id="8" name="Fußzeilenplatzhalter 4"/>
          <p:cNvSpPr>
            <a:spLocks noGrp="1"/>
          </p:cNvSpPr>
          <p:nvPr>
            <p:ph type="ftr" sz="quarter" idx="11"/>
          </p:nvPr>
        </p:nvSpPr>
        <p:spPr/>
        <p:txBody>
          <a:bodyPr/>
          <a:lstStyle>
            <a:lvl1pPr>
              <a:defRPr/>
            </a:lvl1pPr>
          </a:lstStyle>
          <a:p>
            <a:pPr>
              <a:defRPr/>
            </a:pPr>
            <a:endParaRPr lang="de-DE"/>
          </a:p>
        </p:txBody>
      </p:sp>
      <p:sp>
        <p:nvSpPr>
          <p:cNvPr id="9" name="Foliennummernplatzhalter 5"/>
          <p:cNvSpPr>
            <a:spLocks noGrp="1"/>
          </p:cNvSpPr>
          <p:nvPr>
            <p:ph type="sldNum" sz="quarter" idx="12"/>
          </p:nvPr>
        </p:nvSpPr>
        <p:spPr/>
        <p:txBody>
          <a:bodyPr/>
          <a:lstStyle>
            <a:lvl1pPr>
              <a:defRPr/>
            </a:lvl1pPr>
          </a:lstStyle>
          <a:p>
            <a:pPr>
              <a:defRPr/>
            </a:pPr>
            <a:fld id="{5A86EA61-5BF2-C645-84EF-660C73919B7E}" type="slidenum">
              <a:rPr lang="de-DE"/>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3"/>
          <p:cNvSpPr>
            <a:spLocks noGrp="1"/>
          </p:cNvSpPr>
          <p:nvPr>
            <p:ph type="dt" sz="half" idx="10"/>
          </p:nvPr>
        </p:nvSpPr>
        <p:spPr/>
        <p:txBody>
          <a:bodyPr/>
          <a:lstStyle>
            <a:lvl1pPr>
              <a:defRPr/>
            </a:lvl1pPr>
          </a:lstStyle>
          <a:p>
            <a:pPr>
              <a:defRPr/>
            </a:pPr>
            <a:fld id="{0A398548-692F-F24A-84DE-1A3C32EAC35E}" type="datetimeFigureOut">
              <a:rPr lang="de-DE"/>
              <a:t>25.08.2023</a:t>
            </a:fld>
            <a:endParaRPr lang="de-DE"/>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D2EFF050-8CE5-014B-8302-46FBDBF844FC}" type="slidenum">
              <a:rPr lang="de-DE"/>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9C253AA8-D4FF-6C4B-9EFA-61055CBC4E36}" type="datetimeFigureOut">
              <a:rPr lang="de-DE"/>
              <a:t>25.08.2023</a:t>
            </a:fld>
            <a:endParaRPr lang="de-DE"/>
          </a:p>
        </p:txBody>
      </p:sp>
      <p:sp>
        <p:nvSpPr>
          <p:cNvPr id="3" name="Fußzeilenplatzhalter 4"/>
          <p:cNvSpPr>
            <a:spLocks noGrp="1"/>
          </p:cNvSpPr>
          <p:nvPr>
            <p:ph type="ftr" sz="quarter" idx="11"/>
          </p:nvPr>
        </p:nvSpPr>
        <p:spPr/>
        <p:txBody>
          <a:bodyPr/>
          <a:lstStyle>
            <a:lvl1pPr>
              <a:defRPr/>
            </a:lvl1pPr>
          </a:lstStyle>
          <a:p>
            <a:pPr>
              <a:defRPr/>
            </a:pPr>
            <a:endParaRPr lang="de-DE"/>
          </a:p>
        </p:txBody>
      </p:sp>
      <p:sp>
        <p:nvSpPr>
          <p:cNvPr id="4" name="Foliennummernplatzhalter 5"/>
          <p:cNvSpPr>
            <a:spLocks noGrp="1"/>
          </p:cNvSpPr>
          <p:nvPr>
            <p:ph type="sldNum" sz="quarter" idx="12"/>
          </p:nvPr>
        </p:nvSpPr>
        <p:spPr/>
        <p:txBody>
          <a:bodyPr/>
          <a:lstStyle>
            <a:lvl1pPr>
              <a:defRPr/>
            </a:lvl1pPr>
          </a:lstStyle>
          <a:p>
            <a:pPr>
              <a:defRPr/>
            </a:pPr>
            <a:fld id="{00FB29F1-547A-C546-8D87-0EE61A99D865}" type="slidenum">
              <a:rPr lang="de-DE"/>
              <a:t>‹#›</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0238" y="342900"/>
            <a:ext cx="2949575" cy="1200150"/>
          </a:xfrm>
        </p:spPr>
        <p:txBody>
          <a:bodyPr anchor="b"/>
          <a:lstStyle>
            <a:lvl1pPr>
              <a:defRPr sz="3200"/>
            </a:lvl1pPr>
          </a:lstStyle>
          <a:p>
            <a:r>
              <a:rPr lang="de-DE"/>
              <a:t>Mastertitelformat bearbeiten</a:t>
            </a:r>
          </a:p>
        </p:txBody>
      </p:sp>
      <p:sp>
        <p:nvSpPr>
          <p:cNvPr id="3" name="Inhaltsplatzhalter 2"/>
          <p:cNvSpPr>
            <a:spLocks noGrp="1"/>
          </p:cNvSpPr>
          <p:nvPr>
            <p:ph idx="1" hasCustomPrompt="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hasCustomPrompt="1"/>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3"/>
          <p:cNvSpPr>
            <a:spLocks noGrp="1"/>
          </p:cNvSpPr>
          <p:nvPr>
            <p:ph type="dt" sz="half" idx="10"/>
          </p:nvPr>
        </p:nvSpPr>
        <p:spPr/>
        <p:txBody>
          <a:bodyPr/>
          <a:lstStyle>
            <a:lvl1pPr>
              <a:defRPr/>
            </a:lvl1pPr>
          </a:lstStyle>
          <a:p>
            <a:pPr>
              <a:defRPr/>
            </a:pPr>
            <a:fld id="{30A28DD8-547A-264B-A48D-2D1FF41C4DEA}" type="datetimeFigureOut">
              <a:rPr lang="de-DE"/>
              <a:t>25.08.2023</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1EB3DEC7-F783-C74D-8038-C85D9FE8BC87}" type="slidenum">
              <a:rPr lang="de-DE"/>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0238" y="342900"/>
            <a:ext cx="2949575" cy="1200150"/>
          </a:xfrm>
        </p:spPr>
        <p:txBody>
          <a:bodyPr anchor="b"/>
          <a:lstStyle>
            <a:lvl1pPr>
              <a:defRPr sz="3200"/>
            </a:lvl1pPr>
          </a:lstStyle>
          <a:p>
            <a:r>
              <a:rPr lang="de-DE"/>
              <a:t>Mastertitelformat bearbeiten</a:t>
            </a:r>
          </a:p>
        </p:txBody>
      </p:sp>
      <p:sp>
        <p:nvSpPr>
          <p:cNvPr id="3" name="Bildplatzhalter 2"/>
          <p:cNvSpPr>
            <a:spLocks noGrp="1"/>
          </p:cNvSpPr>
          <p:nvPr>
            <p:ph type="pic" idx="1"/>
          </p:nvPr>
        </p:nvSpPr>
        <p:spPr>
          <a:xfrm>
            <a:off x="3887788" y="741363"/>
            <a:ext cx="4629150" cy="36544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hasCustomPrompt="1"/>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3"/>
          <p:cNvSpPr>
            <a:spLocks noGrp="1"/>
          </p:cNvSpPr>
          <p:nvPr>
            <p:ph type="dt" sz="half" idx="10"/>
          </p:nvPr>
        </p:nvSpPr>
        <p:spPr/>
        <p:txBody>
          <a:bodyPr/>
          <a:lstStyle>
            <a:lvl1pPr>
              <a:defRPr/>
            </a:lvl1pPr>
          </a:lstStyle>
          <a:p>
            <a:pPr>
              <a:defRPr/>
            </a:pPr>
            <a:fld id="{5D73C5F4-B452-3F44-ADFB-A22C402E384E}" type="datetimeFigureOut">
              <a:rPr lang="de-DE"/>
              <a:t>25.08.2023</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0F77E16F-4518-F14F-BEF4-F897E51E57DE}" type="slidenum">
              <a:rPr lang="de-DE"/>
              <a:t>‹#›</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Platzhalter für vertikalen Text 2"/>
          <p:cNvSpPr>
            <a:spLocks noGrp="1"/>
          </p:cNvSpPr>
          <p:nvPr>
            <p:ph type="body" orient="vert" idx="1" hasCustomPrompt="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2852D35A-5408-094D-8413-147998E73AA8}"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51C6A684-19E1-C848-8CC6-32967508F546}" type="slidenum">
              <a:rPr lang="de-DE"/>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6543675" y="274638"/>
            <a:ext cx="1971675" cy="4357687"/>
          </a:xfrm>
        </p:spPr>
        <p:txBody>
          <a:bodyPr vert="eaVert"/>
          <a:lstStyle/>
          <a:p>
            <a:r>
              <a:rPr lang="de-DE"/>
              <a:t>Mastertitelformat bearbeiten</a:t>
            </a:r>
          </a:p>
        </p:txBody>
      </p:sp>
      <p:sp>
        <p:nvSpPr>
          <p:cNvPr id="3" name="Platzhalter für vertikalen Text 2"/>
          <p:cNvSpPr>
            <a:spLocks noGrp="1"/>
          </p:cNvSpPr>
          <p:nvPr>
            <p:ph type="body" orient="vert" idx="1" hasCustomPrompt="1"/>
          </p:nvPr>
        </p:nvSpPr>
        <p:spPr>
          <a:xfrm>
            <a:off x="628650" y="274638"/>
            <a:ext cx="5762625" cy="435768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1D621E2B-C821-F14A-AF7B-6457C78929CC}"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61870B7E-255B-DD4A-A00A-4C5EE6694AA1}" type="slidenum">
              <a:rPr lang="de-DE"/>
              <a:t>‹#›</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3"/>
          <p:cNvSpPr>
            <a:spLocks noGrp="1"/>
          </p:cNvSpPr>
          <p:nvPr>
            <p:ph type="dt" sz="half" idx="10"/>
          </p:nvPr>
        </p:nvSpPr>
        <p:spPr/>
        <p:txBody>
          <a:bodyPr/>
          <a:lstStyle>
            <a:lvl1pPr>
              <a:defRPr/>
            </a:lvl1pPr>
          </a:lstStyle>
          <a:p>
            <a:pPr>
              <a:defRPr/>
            </a:pPr>
            <a:fld id="{19DE7CC6-5A09-8E48-9260-707BC5AA86B7}" type="datetimeFigureOut">
              <a:rPr lang="de-DE"/>
              <a:t>25.08.2023</a:t>
            </a:fld>
            <a:endParaRPr lang="de-DE"/>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8C447047-FE79-F848-AB24-9F03EF83C5F8}" type="slidenum">
              <a:rPr lang="de-DE"/>
              <a:t>‹#›</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143000" y="841375"/>
            <a:ext cx="6858000" cy="1790700"/>
          </a:xfrm>
        </p:spPr>
        <p:txBody>
          <a:bodyPr anchor="b"/>
          <a:lstStyle>
            <a:lvl1pPr algn="ctr">
              <a:defRPr sz="6000"/>
            </a:lvl1pPr>
          </a:lstStyle>
          <a:p>
            <a:r>
              <a:rPr lang="de-DE"/>
              <a:t>Mastertitelformat bearbeiten</a:t>
            </a:r>
          </a:p>
        </p:txBody>
      </p:sp>
      <p:sp>
        <p:nvSpPr>
          <p:cNvPr id="3" name="Untertitel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p:cNvSpPr>
            <a:spLocks noGrp="1"/>
          </p:cNvSpPr>
          <p:nvPr>
            <p:ph type="dt" sz="half" idx="10"/>
          </p:nvPr>
        </p:nvSpPr>
        <p:spPr/>
        <p:txBody>
          <a:bodyPr/>
          <a:lstStyle>
            <a:lvl1pPr>
              <a:defRPr/>
            </a:lvl1pPr>
          </a:lstStyle>
          <a:p>
            <a:pPr>
              <a:defRPr/>
            </a:pPr>
            <a:fld id="{EAAA9CD5-651B-D141-9DF9-2084CA24A96E}"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33E42190-8553-4C49-944D-FEF56CDBC7A3}" type="slidenum">
              <a:rPr lang="de-DE"/>
              <a:t>‹#›</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idx="1" hasCustomPrompt="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967BAB83-4EE3-F84E-9069-1655704ECED5}"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7E448ACA-6BC0-2A4A-9E99-9057086BE3AE}" type="slidenum">
              <a:rPr lang="de-DE"/>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26130F"/>
        </a:solidFill>
        <a:effectLst/>
      </p:bgPr>
    </p:bg>
    <p:spTree>
      <p:nvGrpSpPr>
        <p:cNvPr id="1" name=""/>
        <p:cNvGrpSpPr/>
        <p:nvPr/>
      </p:nvGrpSpPr>
      <p:grpSpPr>
        <a:xfrm>
          <a:off x="0" y="0"/>
          <a:ext cx="0" cy="0"/>
          <a:chOff x="0" y="0"/>
          <a:chExt cx="0" cy="0"/>
        </a:xfrm>
      </p:grpSpPr>
      <p:sp>
        <p:nvSpPr>
          <p:cNvPr id="15" name="Text Placeholder 12"/>
          <p:cNvSpPr>
            <a:spLocks noGrp="1"/>
          </p:cNvSpPr>
          <p:nvPr>
            <p:ph type="body" sz="quarter" idx="13"/>
          </p:nvPr>
        </p:nvSpPr>
        <p:spPr>
          <a:xfrm>
            <a:off x="609600" y="285750"/>
            <a:ext cx="4822902" cy="742950"/>
          </a:xfrm>
          <a:prstGeom prst="rect">
            <a:avLst/>
          </a:prstGeom>
        </p:spPr>
        <p:txBody>
          <a:bodyPr vert="horz"/>
          <a:lstStyle>
            <a:lvl1pPr>
              <a:defRPr lang="en-US" altLang="zh-CN" sz="2800" dirty="0" smtClean="0">
                <a:solidFill>
                  <a:schemeClr val="bg2">
                    <a:lumMod val="50000"/>
                  </a:schemeClr>
                </a:solidFill>
                <a:latin typeface="Myriad Pro" panose="020B0503030403020204"/>
                <a:ea typeface="黑体" panose="02010609060101010101" charset="-122"/>
                <a:cs typeface="Myriad Pro" panose="020B0503030403020204"/>
              </a:defRPr>
            </a:lvl1pPr>
          </a:lstStyle>
          <a:p>
            <a:pPr lvl="0"/>
            <a:r>
              <a:rPr lang="en-US" altLang="zh-CN"/>
              <a:t>Click to edit Master text styles</a:t>
            </a:r>
          </a:p>
        </p:txBody>
      </p:sp>
      <p:sp>
        <p:nvSpPr>
          <p:cNvPr id="6" name="Rectangle 3"/>
          <p:cNvSpPr>
            <a:spLocks noGrp="1" noChangeArrowheads="1"/>
          </p:cNvSpPr>
          <p:nvPr>
            <p:ph type="body" idx="1"/>
          </p:nvPr>
        </p:nvSpPr>
        <p:spPr>
          <a:xfrm>
            <a:off x="609600" y="1113868"/>
            <a:ext cx="4824413" cy="2571749"/>
          </a:xfrm>
          <a:prstGeom prst="rect">
            <a:avLst/>
          </a:prstGeom>
        </p:spPr>
        <p:txBody>
          <a:bodyPr/>
          <a:lstStyle>
            <a:lvl1pPr marL="0">
              <a:buFont typeface="Arial" panose="020B0604020202020204"/>
              <a:buNone/>
              <a:defRPr lang="en-US" altLang="zh-CN" sz="1600" dirty="0">
                <a:solidFill>
                  <a:srgbClr val="173E81"/>
                </a:solidFill>
                <a:latin typeface="Myriad Pro" panose="020B0503030403020204"/>
                <a:ea typeface="黑体" panose="02010609060101010101" charset="-122"/>
                <a:cs typeface="Myriad Pro" panose="020B0503030403020204"/>
              </a:defRPr>
            </a:lvl1pPr>
            <a:lvl2pPr marL="0" indent="-342900">
              <a:buFont typeface="Arial" panose="020B0604020202020204"/>
              <a:buNone/>
              <a:defRPr sz="1600">
                <a:solidFill>
                  <a:srgbClr val="173E81"/>
                </a:solidFill>
                <a:latin typeface="Myriad Pro" panose="020B0503030403020204"/>
                <a:cs typeface="Myriad Pro" panose="020B0503030403020204"/>
              </a:defRPr>
            </a:lvl2pPr>
            <a:lvl3pPr marL="115570" indent="-342900">
              <a:buFont typeface="Arial" panose="020B0604020202020204"/>
              <a:buNone/>
              <a:defRPr sz="1600">
                <a:solidFill>
                  <a:srgbClr val="173E81"/>
                </a:solidFill>
                <a:latin typeface="Myriad Pro" panose="020B0503030403020204"/>
                <a:cs typeface="Myriad Pro" panose="020B0503030403020204"/>
              </a:defRPr>
            </a:lvl3pPr>
            <a:lvl4pPr marL="112395" indent="-342900">
              <a:buFont typeface="Arial" panose="020B0604020202020204"/>
              <a:buNone/>
              <a:defRPr sz="1600">
                <a:solidFill>
                  <a:srgbClr val="173E81"/>
                </a:solidFill>
                <a:latin typeface="Myriad Pro" panose="020B0503030403020204"/>
                <a:cs typeface="Myriad Pro" panose="020B0503030403020204"/>
              </a:defRPr>
            </a:lvl4pPr>
            <a:lvl5pPr marL="112395" indent="-342900">
              <a:buFont typeface="Arial" panose="020B0604020202020204"/>
              <a:buNone/>
              <a:defRPr sz="1600">
                <a:solidFill>
                  <a:srgbClr val="173E81"/>
                </a:solidFill>
                <a:latin typeface="Myriad Pro" panose="020B0503030403020204"/>
                <a:cs typeface="Myriad Pro" panose="020B0503030403020204"/>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pic>
        <p:nvPicPr>
          <p:cNvPr id="3" name="图片 2" descr="未标题2-01"/>
          <p:cNvPicPr>
            <a:picLocks noChangeAspect="1"/>
          </p:cNvPicPr>
          <p:nvPr userDrawn="1"/>
        </p:nvPicPr>
        <p:blipFill>
          <a:blip r:embed="rId2"/>
          <a:stretch>
            <a:fillRect/>
          </a:stretch>
        </p:blipFill>
        <p:spPr>
          <a:xfrm>
            <a:off x="-457200" y="-257175"/>
            <a:ext cx="10058400" cy="56578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23888" y="1282700"/>
            <a:ext cx="7886700" cy="2139950"/>
          </a:xfrm>
        </p:spPr>
        <p:txBody>
          <a:bodyPr anchor="b"/>
          <a:lstStyle>
            <a:lvl1pPr>
              <a:defRPr sz="6000"/>
            </a:lvl1pPr>
          </a:lstStyle>
          <a:p>
            <a:r>
              <a:rPr lang="de-DE"/>
              <a:t>Mastertitelformat bearbeiten</a:t>
            </a:r>
          </a:p>
        </p:txBody>
      </p:sp>
      <p:sp>
        <p:nvSpPr>
          <p:cNvPr id="3" name="Textplatzhalter 2"/>
          <p:cNvSpPr>
            <a:spLocks noGrp="1"/>
          </p:cNvSpPr>
          <p:nvPr>
            <p:ph type="body" idx="1" hasCustomPrompt="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pPr>
              <a:defRPr/>
            </a:pPr>
            <a:fld id="{3ACF261F-4466-5440-B64E-C0540FE707DB}"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BB4A3532-B46B-184A-AE34-AF8E961367F9}" type="slidenum">
              <a:rPr lang="de-DE"/>
              <a:t>‹#›</a:t>
            </a:fld>
            <a:endParaRPr lang="de-D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628650" y="1370013"/>
            <a:ext cx="3867150" cy="32623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4648200" y="1370013"/>
            <a:ext cx="3867150" cy="32623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3"/>
          <p:cNvSpPr>
            <a:spLocks noGrp="1"/>
          </p:cNvSpPr>
          <p:nvPr>
            <p:ph type="dt" sz="half" idx="10"/>
          </p:nvPr>
        </p:nvSpPr>
        <p:spPr/>
        <p:txBody>
          <a:bodyPr/>
          <a:lstStyle>
            <a:lvl1pPr>
              <a:defRPr/>
            </a:lvl1pPr>
          </a:lstStyle>
          <a:p>
            <a:pPr>
              <a:defRPr/>
            </a:pPr>
            <a:fld id="{9DCDB570-9ED2-A743-A319-AAEFEB73A0B9}" type="datetimeFigureOut">
              <a:rPr lang="de-DE"/>
              <a:t>25.08.2023</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3A769E14-5E40-C048-B95C-5F995B62C563}" type="slidenum">
              <a:rPr lang="de-DE"/>
              <a:t>‹#›</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0238" y="274638"/>
            <a:ext cx="7886700" cy="993775"/>
          </a:xfrm>
        </p:spPr>
        <p:txBody>
          <a:bodyPr/>
          <a:lstStyle/>
          <a:p>
            <a:r>
              <a:rPr lang="de-DE"/>
              <a:t>Mastertitelformat bearbeiten</a:t>
            </a:r>
          </a:p>
        </p:txBody>
      </p:sp>
      <p:sp>
        <p:nvSpPr>
          <p:cNvPr id="3" name="Textplatzhalter 2"/>
          <p:cNvSpPr>
            <a:spLocks noGrp="1"/>
          </p:cNvSpPr>
          <p:nvPr>
            <p:ph type="body" idx="1" hasCustomPrompt="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hasCustomPrompt="1"/>
          </p:nvPr>
        </p:nvSpPr>
        <p:spPr>
          <a:xfrm>
            <a:off x="630238" y="1879600"/>
            <a:ext cx="3868737" cy="276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hasCustomPrompt="1"/>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hasCustomPrompt="1"/>
          </p:nvPr>
        </p:nvSpPr>
        <p:spPr>
          <a:xfrm>
            <a:off x="4629150" y="1879600"/>
            <a:ext cx="3887788" cy="276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3"/>
          <p:cNvSpPr>
            <a:spLocks noGrp="1"/>
          </p:cNvSpPr>
          <p:nvPr>
            <p:ph type="dt" sz="half" idx="10"/>
          </p:nvPr>
        </p:nvSpPr>
        <p:spPr/>
        <p:txBody>
          <a:bodyPr/>
          <a:lstStyle>
            <a:lvl1pPr>
              <a:defRPr/>
            </a:lvl1pPr>
          </a:lstStyle>
          <a:p>
            <a:pPr>
              <a:defRPr/>
            </a:pPr>
            <a:fld id="{2BDE28A3-82B2-BC47-9957-15AE5829B392}" type="datetimeFigureOut">
              <a:rPr lang="de-DE"/>
              <a:t>25.08.2023</a:t>
            </a:fld>
            <a:endParaRPr lang="de-DE"/>
          </a:p>
        </p:txBody>
      </p:sp>
      <p:sp>
        <p:nvSpPr>
          <p:cNvPr id="8" name="Fußzeilenplatzhalter 4"/>
          <p:cNvSpPr>
            <a:spLocks noGrp="1"/>
          </p:cNvSpPr>
          <p:nvPr>
            <p:ph type="ftr" sz="quarter" idx="11"/>
          </p:nvPr>
        </p:nvSpPr>
        <p:spPr/>
        <p:txBody>
          <a:bodyPr/>
          <a:lstStyle>
            <a:lvl1pPr>
              <a:defRPr/>
            </a:lvl1pPr>
          </a:lstStyle>
          <a:p>
            <a:pPr>
              <a:defRPr/>
            </a:pPr>
            <a:endParaRPr lang="de-DE"/>
          </a:p>
        </p:txBody>
      </p:sp>
      <p:sp>
        <p:nvSpPr>
          <p:cNvPr id="9" name="Foliennummernplatzhalter 5"/>
          <p:cNvSpPr>
            <a:spLocks noGrp="1"/>
          </p:cNvSpPr>
          <p:nvPr>
            <p:ph type="sldNum" sz="quarter" idx="12"/>
          </p:nvPr>
        </p:nvSpPr>
        <p:spPr/>
        <p:txBody>
          <a:bodyPr/>
          <a:lstStyle>
            <a:lvl1pPr>
              <a:defRPr/>
            </a:lvl1pPr>
          </a:lstStyle>
          <a:p>
            <a:pPr>
              <a:defRPr/>
            </a:pPr>
            <a:fld id="{B679CC91-B476-2046-88DB-5EED402F99BF}" type="slidenum">
              <a:rPr lang="de-DE"/>
              <a:t>‹#›</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3"/>
          <p:cNvSpPr>
            <a:spLocks noGrp="1"/>
          </p:cNvSpPr>
          <p:nvPr>
            <p:ph type="dt" sz="half" idx="10"/>
          </p:nvPr>
        </p:nvSpPr>
        <p:spPr/>
        <p:txBody>
          <a:bodyPr/>
          <a:lstStyle>
            <a:lvl1pPr>
              <a:defRPr/>
            </a:lvl1pPr>
          </a:lstStyle>
          <a:p>
            <a:pPr>
              <a:defRPr/>
            </a:pPr>
            <a:fld id="{B8CAE00C-1675-EE4F-B39D-63891642E3FA}" type="datetimeFigureOut">
              <a:rPr lang="de-DE"/>
              <a:t>25.08.2023</a:t>
            </a:fld>
            <a:endParaRPr lang="de-DE"/>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CF327220-1B90-D74A-B491-A44E1EA86408}" type="slidenum">
              <a:rPr lang="de-DE"/>
              <a:t>‹#›</a:t>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E8F79837-1AA3-DF4C-8C31-231AA9E8FCFA}" type="datetimeFigureOut">
              <a:rPr lang="de-DE"/>
              <a:t>25.08.2023</a:t>
            </a:fld>
            <a:endParaRPr lang="de-DE"/>
          </a:p>
        </p:txBody>
      </p:sp>
      <p:sp>
        <p:nvSpPr>
          <p:cNvPr id="3" name="Fußzeilenplatzhalter 4"/>
          <p:cNvSpPr>
            <a:spLocks noGrp="1"/>
          </p:cNvSpPr>
          <p:nvPr>
            <p:ph type="ftr" sz="quarter" idx="11"/>
          </p:nvPr>
        </p:nvSpPr>
        <p:spPr/>
        <p:txBody>
          <a:bodyPr/>
          <a:lstStyle>
            <a:lvl1pPr>
              <a:defRPr/>
            </a:lvl1pPr>
          </a:lstStyle>
          <a:p>
            <a:pPr>
              <a:defRPr/>
            </a:pPr>
            <a:endParaRPr lang="de-DE"/>
          </a:p>
        </p:txBody>
      </p:sp>
      <p:sp>
        <p:nvSpPr>
          <p:cNvPr id="4" name="Foliennummernplatzhalter 5"/>
          <p:cNvSpPr>
            <a:spLocks noGrp="1"/>
          </p:cNvSpPr>
          <p:nvPr>
            <p:ph type="sldNum" sz="quarter" idx="12"/>
          </p:nvPr>
        </p:nvSpPr>
        <p:spPr/>
        <p:txBody>
          <a:bodyPr/>
          <a:lstStyle>
            <a:lvl1pPr>
              <a:defRPr/>
            </a:lvl1pPr>
          </a:lstStyle>
          <a:p>
            <a:pPr>
              <a:defRPr/>
            </a:pPr>
            <a:fld id="{89A0AA91-FDB0-8049-8B6E-7820EFBFB632}" type="slidenum">
              <a:rPr lang="de-DE"/>
              <a:t>‹#›</a:t>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0238" y="342900"/>
            <a:ext cx="2949575" cy="1200150"/>
          </a:xfrm>
        </p:spPr>
        <p:txBody>
          <a:bodyPr anchor="b"/>
          <a:lstStyle>
            <a:lvl1pPr>
              <a:defRPr sz="3200"/>
            </a:lvl1pPr>
          </a:lstStyle>
          <a:p>
            <a:r>
              <a:rPr lang="de-DE"/>
              <a:t>Mastertitelformat bearbeiten</a:t>
            </a:r>
          </a:p>
        </p:txBody>
      </p:sp>
      <p:sp>
        <p:nvSpPr>
          <p:cNvPr id="3" name="Inhaltsplatzhalter 2"/>
          <p:cNvSpPr>
            <a:spLocks noGrp="1"/>
          </p:cNvSpPr>
          <p:nvPr>
            <p:ph idx="1" hasCustomPrompt="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hasCustomPrompt="1"/>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3"/>
          <p:cNvSpPr>
            <a:spLocks noGrp="1"/>
          </p:cNvSpPr>
          <p:nvPr>
            <p:ph type="dt" sz="half" idx="10"/>
          </p:nvPr>
        </p:nvSpPr>
        <p:spPr/>
        <p:txBody>
          <a:bodyPr/>
          <a:lstStyle>
            <a:lvl1pPr>
              <a:defRPr/>
            </a:lvl1pPr>
          </a:lstStyle>
          <a:p>
            <a:pPr>
              <a:defRPr/>
            </a:pPr>
            <a:fld id="{1F6A046D-9E98-5549-B068-67C95660F6B2}" type="datetimeFigureOut">
              <a:rPr lang="de-DE"/>
              <a:t>25.08.2023</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AD389E66-E6B4-3243-8FAF-F47153F7BD50}" type="slidenum">
              <a:rPr lang="de-DE"/>
              <a:t>‹#›</a:t>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0238" y="342900"/>
            <a:ext cx="2949575" cy="1200150"/>
          </a:xfrm>
        </p:spPr>
        <p:txBody>
          <a:bodyPr anchor="b"/>
          <a:lstStyle>
            <a:lvl1pPr>
              <a:defRPr sz="3200"/>
            </a:lvl1pPr>
          </a:lstStyle>
          <a:p>
            <a:r>
              <a:rPr lang="de-DE"/>
              <a:t>Mastertitelformat bearbeiten</a:t>
            </a:r>
          </a:p>
        </p:txBody>
      </p:sp>
      <p:sp>
        <p:nvSpPr>
          <p:cNvPr id="3" name="Bildplatzhalter 2"/>
          <p:cNvSpPr>
            <a:spLocks noGrp="1"/>
          </p:cNvSpPr>
          <p:nvPr>
            <p:ph type="pic" idx="1"/>
          </p:nvPr>
        </p:nvSpPr>
        <p:spPr>
          <a:xfrm>
            <a:off x="3887788" y="741363"/>
            <a:ext cx="4629150" cy="36544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hasCustomPrompt="1"/>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3"/>
          <p:cNvSpPr>
            <a:spLocks noGrp="1"/>
          </p:cNvSpPr>
          <p:nvPr>
            <p:ph type="dt" sz="half" idx="10"/>
          </p:nvPr>
        </p:nvSpPr>
        <p:spPr/>
        <p:txBody>
          <a:bodyPr/>
          <a:lstStyle>
            <a:lvl1pPr>
              <a:defRPr/>
            </a:lvl1pPr>
          </a:lstStyle>
          <a:p>
            <a:pPr>
              <a:defRPr/>
            </a:pPr>
            <a:fld id="{693485FA-0FBF-FC44-95CA-0BBDD1442B45}" type="datetimeFigureOut">
              <a:rPr lang="de-DE"/>
              <a:t>25.08.2023</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60C9E004-376C-E443-B087-C7877230A0E9}" type="slidenum">
              <a:rPr lang="de-DE"/>
              <a:t>‹#›</a:t>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Platzhalter für vertikalen Text 2"/>
          <p:cNvSpPr>
            <a:spLocks noGrp="1"/>
          </p:cNvSpPr>
          <p:nvPr>
            <p:ph type="body" orient="vert" idx="1" hasCustomPrompt="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55A4CA8F-457F-1C4D-99F9-CFDCC9995503}"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7BB4F4FA-8DFD-9A42-8B0B-8557B71B850F}" type="slidenum">
              <a:rPr lang="de-DE"/>
              <a:t>‹#›</a:t>
            </a:fld>
            <a:endParaRPr lang="de-D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6543675" y="274638"/>
            <a:ext cx="1971675" cy="4357687"/>
          </a:xfrm>
        </p:spPr>
        <p:txBody>
          <a:bodyPr vert="eaVert"/>
          <a:lstStyle/>
          <a:p>
            <a:r>
              <a:rPr lang="de-DE"/>
              <a:t>Mastertitelformat bearbeiten</a:t>
            </a:r>
          </a:p>
        </p:txBody>
      </p:sp>
      <p:sp>
        <p:nvSpPr>
          <p:cNvPr id="3" name="Platzhalter für vertikalen Text 2"/>
          <p:cNvSpPr>
            <a:spLocks noGrp="1"/>
          </p:cNvSpPr>
          <p:nvPr>
            <p:ph type="body" orient="vert" idx="1" hasCustomPrompt="1"/>
          </p:nvPr>
        </p:nvSpPr>
        <p:spPr>
          <a:xfrm>
            <a:off x="628650" y="274638"/>
            <a:ext cx="5762625" cy="435768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144BC720-5750-F447-B6C8-82835A77B97B}"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1C8BE833-1D41-314F-A549-02527A01D3F3}" type="slidenum">
              <a:rPr lang="de-DE"/>
              <a:t>‹#›</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pic>
        <p:nvPicPr>
          <p:cNvPr id="4" name="Picture 1" descr="black_line copy.png"/>
          <p:cNvPicPr>
            <a:picLocks noChangeAspect="1"/>
          </p:cNvPicPr>
          <p:nvPr userDrawn="1"/>
        </p:nvPicPr>
        <p:blipFill>
          <a:blip r:embed="rId2"/>
          <a:srcRect/>
          <a:stretch>
            <a:fillRect/>
          </a:stretch>
        </p:blipFill>
        <p:spPr bwMode="auto">
          <a:xfrm>
            <a:off x="276225" y="4556125"/>
            <a:ext cx="863441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250825" y="4886325"/>
            <a:ext cx="504825" cy="153988"/>
          </a:xfrm>
          <a:prstGeom prst="rect">
            <a:avLst/>
          </a:prstGeom>
          <a:noFill/>
          <a:ln>
            <a:noFill/>
          </a:ln>
        </p:spPr>
        <p:txBody>
          <a:bodyPr lIns="0" tIns="0" rIns="0" bIns="0" anchor="ctr">
            <a:spAutoFit/>
          </a:bodyPr>
          <a:lstStyle>
            <a:lvl1pPr eaLnBrk="0" hangingPunct="0">
              <a:defRPr sz="1400">
                <a:solidFill>
                  <a:schemeClr val="tx1"/>
                </a:solidFill>
                <a:latin typeface="Verdana" panose="020B0604030504040204" charset="0"/>
                <a:ea typeface="MS PGothic" panose="020B0600070205080204" charset="-128"/>
              </a:defRPr>
            </a:lvl1pPr>
            <a:lvl2pPr marL="742950" indent="-285750" eaLnBrk="0" hangingPunct="0">
              <a:defRPr sz="1400">
                <a:solidFill>
                  <a:schemeClr val="tx1"/>
                </a:solidFill>
                <a:latin typeface="Verdana" panose="020B0604030504040204" charset="0"/>
                <a:ea typeface="MS PGothic" panose="020B0600070205080204" charset="-128"/>
              </a:defRPr>
            </a:lvl2pPr>
            <a:lvl3pPr marL="1143000" indent="-228600" eaLnBrk="0" hangingPunct="0">
              <a:defRPr sz="1400">
                <a:solidFill>
                  <a:schemeClr val="tx1"/>
                </a:solidFill>
                <a:latin typeface="Verdana" panose="020B0604030504040204" charset="0"/>
                <a:ea typeface="MS PGothic" panose="020B0600070205080204" charset="-128"/>
              </a:defRPr>
            </a:lvl3pPr>
            <a:lvl4pPr marL="1600200" indent="-228600" eaLnBrk="0" hangingPunct="0">
              <a:defRPr sz="1400">
                <a:solidFill>
                  <a:schemeClr val="tx1"/>
                </a:solidFill>
                <a:latin typeface="Verdana" panose="020B0604030504040204" charset="0"/>
                <a:ea typeface="MS PGothic" panose="020B0600070205080204" charset="-128"/>
              </a:defRPr>
            </a:lvl4pPr>
            <a:lvl5pPr marL="2057400" indent="-228600" eaLnBrk="0" hangingPunct="0">
              <a:defRPr sz="1400">
                <a:solidFill>
                  <a:schemeClr val="tx1"/>
                </a:solidFill>
                <a:latin typeface="Verdana" panose="020B0604030504040204" charset="0"/>
                <a:ea typeface="MS PGothic" panose="020B0600070205080204" charset="-128"/>
              </a:defRPr>
            </a:lvl5pPr>
            <a:lvl6pPr marL="2514600" indent="-228600" eaLnBrk="0" fontAlgn="base" hangingPunct="0">
              <a:spcBef>
                <a:spcPct val="0"/>
              </a:spcBef>
              <a:spcAft>
                <a:spcPct val="0"/>
              </a:spcAft>
              <a:defRPr sz="1400">
                <a:solidFill>
                  <a:schemeClr val="tx1"/>
                </a:solidFill>
                <a:latin typeface="Verdana" panose="020B0604030504040204" charset="0"/>
                <a:ea typeface="MS PGothic" panose="020B0600070205080204" charset="-128"/>
              </a:defRPr>
            </a:lvl6pPr>
            <a:lvl7pPr marL="2971800" indent="-228600" eaLnBrk="0" fontAlgn="base" hangingPunct="0">
              <a:spcBef>
                <a:spcPct val="0"/>
              </a:spcBef>
              <a:spcAft>
                <a:spcPct val="0"/>
              </a:spcAft>
              <a:defRPr sz="1400">
                <a:solidFill>
                  <a:schemeClr val="tx1"/>
                </a:solidFill>
                <a:latin typeface="Verdana" panose="020B0604030504040204" charset="0"/>
                <a:ea typeface="MS PGothic" panose="020B0600070205080204" charset="-128"/>
              </a:defRPr>
            </a:lvl7pPr>
            <a:lvl8pPr marL="3429000" indent="-228600" eaLnBrk="0" fontAlgn="base" hangingPunct="0">
              <a:spcBef>
                <a:spcPct val="0"/>
              </a:spcBef>
              <a:spcAft>
                <a:spcPct val="0"/>
              </a:spcAft>
              <a:defRPr sz="1400">
                <a:solidFill>
                  <a:schemeClr val="tx1"/>
                </a:solidFill>
                <a:latin typeface="Verdana" panose="020B0604030504040204" charset="0"/>
                <a:ea typeface="MS PGothic" panose="020B0600070205080204" charset="-128"/>
              </a:defRPr>
            </a:lvl8pPr>
            <a:lvl9pPr marL="3886200" indent="-228600" eaLnBrk="0" fontAlgn="base" hangingPunct="0">
              <a:spcBef>
                <a:spcPct val="0"/>
              </a:spcBef>
              <a:spcAft>
                <a:spcPct val="0"/>
              </a:spcAft>
              <a:defRPr sz="1400">
                <a:solidFill>
                  <a:schemeClr val="tx1"/>
                </a:solidFill>
                <a:latin typeface="Verdana" panose="020B0604030504040204" charset="0"/>
                <a:ea typeface="MS PGothic" panose="020B0600070205080204" charset="-128"/>
              </a:defRPr>
            </a:lvl9pPr>
          </a:lstStyle>
          <a:p>
            <a:pPr>
              <a:spcBef>
                <a:spcPct val="50000"/>
              </a:spcBef>
              <a:defRPr/>
            </a:pPr>
            <a:fld id="{420C6EEC-CAF1-AB4C-B6A3-32693A2EA4C2}" type="slidenum">
              <a:rPr lang="zh-CN" altLang="en-US" sz="1000" smtClean="0">
                <a:solidFill>
                  <a:srgbClr val="5A5A5A"/>
                </a:solidFill>
                <a:latin typeface="Myriad Pro" panose="020B0503030403020204" charset="0"/>
                <a:ea typeface="黑体" panose="02010609060101010101" charset="-122"/>
              </a:rPr>
              <a:t>‹#›</a:t>
            </a:fld>
            <a:endParaRPr lang="en-US" altLang="zh-CN" sz="1000">
              <a:solidFill>
                <a:srgbClr val="5A5A5A"/>
              </a:solidFill>
              <a:latin typeface="Myriad Pro" panose="020B0503030403020204" charset="0"/>
              <a:ea typeface="黑体" panose="02010609060101010101" charset="-122"/>
            </a:endParaRPr>
          </a:p>
        </p:txBody>
      </p:sp>
      <p:sp>
        <p:nvSpPr>
          <p:cNvPr id="6" name="Title 1"/>
          <p:cNvSpPr>
            <a:spLocks noGrp="1"/>
          </p:cNvSpPr>
          <p:nvPr>
            <p:ph type="title"/>
          </p:nvPr>
        </p:nvSpPr>
        <p:spPr>
          <a:xfrm>
            <a:off x="683568" y="280137"/>
            <a:ext cx="7848872" cy="748564"/>
          </a:xfrm>
          <a:prstGeom prst="rect">
            <a:avLst/>
          </a:prstGeom>
        </p:spPr>
        <p:txBody>
          <a:bodyPr/>
          <a:lstStyle>
            <a:lvl1pPr>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stStyle>
          <a:p>
            <a:r>
              <a:rPr lang="en-US" altLang="zh-CN" dirty="0"/>
              <a:t>Click to edit Master title style</a:t>
            </a:r>
            <a:endParaRPr lang="en-US" dirty="0"/>
          </a:p>
        </p:txBody>
      </p:sp>
      <p:sp>
        <p:nvSpPr>
          <p:cNvPr id="7" name="Content Placeholder 2"/>
          <p:cNvSpPr>
            <a:spLocks noGrp="1"/>
          </p:cNvSpPr>
          <p:nvPr>
            <p:ph idx="1"/>
          </p:nvPr>
        </p:nvSpPr>
        <p:spPr>
          <a:xfrm>
            <a:off x="683260" y="1112520"/>
            <a:ext cx="7848600" cy="3360420"/>
          </a:xfrm>
          <a:prstGeom prst="rect">
            <a:avLst/>
          </a:prstGeom>
          <a:noFill/>
        </p:spPr>
        <p:txBody>
          <a:bodyPr/>
          <a:lstStyle>
            <a:lvl1pPr marL="0">
              <a:defRPr sz="2000" b="0" i="0">
                <a:solidFill>
                  <a:srgbClr val="404040"/>
                </a:solidFill>
                <a:latin typeface="Myriad Pro Light" panose="020B0603030403020204"/>
                <a:ea typeface="方正细黑一简体" panose="02010601030101010101" charset="-122"/>
                <a:cs typeface="Myriad Pro Light" panose="020B0603030403020204"/>
              </a:defRPr>
            </a:lvl1pPr>
            <a:lvl2pPr marL="0">
              <a:buFont typeface="Arial" panose="020B0604020202020204"/>
              <a:buChar char="•"/>
              <a:defRPr sz="2000" b="0" i="0">
                <a:solidFill>
                  <a:schemeClr val="bg1">
                    <a:lumMod val="25000"/>
                  </a:schemeClr>
                </a:solidFill>
                <a:latin typeface="Myriad Pro Light" panose="020B0603030403020204"/>
                <a:ea typeface="方正细黑一简体" panose="02010601030101010101" charset="-122"/>
                <a:cs typeface="Myriad Pro Light" panose="020B0603030403020204"/>
              </a:defRPr>
            </a:lvl2pPr>
            <a:lvl3pPr marL="0">
              <a:buFont typeface="Arial" panose="020B0604020202020204"/>
              <a:buChar char="•"/>
              <a:defRPr sz="2000" b="0" i="0">
                <a:solidFill>
                  <a:schemeClr val="bg1">
                    <a:lumMod val="25000"/>
                  </a:schemeClr>
                </a:solidFill>
                <a:latin typeface="Myriad Pro Light" panose="020B0603030403020204"/>
                <a:ea typeface="方正细黑一简体" panose="02010601030101010101" charset="-122"/>
                <a:cs typeface="Myriad Pro Light" panose="020B0603030403020204"/>
              </a:defRPr>
            </a:lvl3pPr>
            <a:lvl4pPr marL="0">
              <a:buFont typeface="Arial" panose="020B0604020202020204"/>
              <a:buChar char="•"/>
              <a:defRPr sz="2000" b="0" i="0">
                <a:solidFill>
                  <a:schemeClr val="bg1">
                    <a:lumMod val="25000"/>
                  </a:schemeClr>
                </a:solidFill>
                <a:latin typeface="Myriad Pro Light" panose="020B0603030403020204"/>
                <a:ea typeface="方正细黑一简体" panose="02010601030101010101" charset="-122"/>
                <a:cs typeface="Myriad Pro Light" panose="020B0603030403020204"/>
              </a:defRPr>
            </a:lvl4pPr>
            <a:lvl5pPr marL="0">
              <a:buFont typeface="Arial" panose="020B0604020202020204"/>
              <a:buChar char="•"/>
              <a:defRPr sz="2000" b="0" i="0">
                <a:solidFill>
                  <a:schemeClr val="bg1">
                    <a:lumMod val="25000"/>
                  </a:schemeClr>
                </a:solidFill>
                <a:latin typeface="Myriad Pro Light" panose="020B0603030403020204"/>
                <a:ea typeface="方正细黑一简体" panose="02010601030101010101" charset="-122"/>
                <a:cs typeface="Myriad Pro Light" panose="020B0603030403020204"/>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12" name="图片 11" descr="logo"/>
          <p:cNvPicPr>
            <a:picLocks noChangeAspect="1"/>
          </p:cNvPicPr>
          <p:nvPr userDrawn="1"/>
        </p:nvPicPr>
        <p:blipFill>
          <a:blip r:embed="rId3"/>
          <a:srcRect l="9649" t="15015" r="9649" b="16016"/>
          <a:stretch>
            <a:fillRect/>
          </a:stretch>
        </p:blipFill>
        <p:spPr>
          <a:xfrm>
            <a:off x="7843520" y="4658360"/>
            <a:ext cx="1191895" cy="4470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ext Placeholder 16"/>
          <p:cNvSpPr>
            <a:spLocks noGrp="1"/>
          </p:cNvSpPr>
          <p:nvPr>
            <p:ph type="body" sz="quarter" idx="10" hasCustomPrompt="1"/>
          </p:nvPr>
        </p:nvSpPr>
        <p:spPr>
          <a:xfrm>
            <a:off x="574349" y="954228"/>
            <a:ext cx="1219200" cy="734364"/>
          </a:xfrm>
          <a:prstGeom prst="rect">
            <a:avLst/>
          </a:prstGeom>
        </p:spPr>
        <p:txBody>
          <a:bodyPr vert="horz" anchor="ctr"/>
          <a:lstStyle>
            <a:lvl1pPr marL="0" marR="0" indent="0" algn="l" defTabSz="914400" rtl="0" eaLnBrk="0" fontAlgn="base" latinLnBrk="0" hangingPunct="0">
              <a:lnSpc>
                <a:spcPct val="100000"/>
              </a:lnSpc>
              <a:spcBef>
                <a:spcPct val="0"/>
              </a:spcBef>
              <a:spcAft>
                <a:spcPts val="600"/>
              </a:spcAft>
              <a:buClrTx/>
              <a:buSzTx/>
              <a:buFontTx/>
              <a:buNone/>
              <a:defRPr lang="en-US" altLang="zh-CN" sz="3600" dirty="0" smtClean="0">
                <a:solidFill>
                  <a:schemeClr val="bg1"/>
                </a:solidFill>
                <a:latin typeface="Myriad Pro" panose="020B0503030403020204"/>
                <a:ea typeface="黑体" panose="02010609060101010101" charset="-122"/>
                <a:cs typeface="Myriad Pro" panose="020B0503030403020204"/>
              </a:defRPr>
            </a:lvl1pPr>
            <a:lvl2pPr marL="0">
              <a:buFontTx/>
              <a:buNone/>
              <a:defRPr>
                <a:solidFill>
                  <a:schemeClr val="bg1"/>
                </a:solidFill>
                <a:latin typeface="Myriad Pro" panose="020B0503030403020204"/>
                <a:cs typeface="Myriad Pro" panose="020B0503030403020204"/>
              </a:defRPr>
            </a:lvl2pPr>
          </a:lstStyle>
          <a:p>
            <a:pPr lvl="0"/>
            <a:r>
              <a:rPr lang="de-DE" altLang="zh-CN" dirty="0"/>
              <a:t>Mastertextformat bearbeiten</a:t>
            </a:r>
          </a:p>
        </p:txBody>
      </p:sp>
      <p:pic>
        <p:nvPicPr>
          <p:cNvPr id="2" name="图片 1" descr="未标题4-01"/>
          <p:cNvPicPr>
            <a:picLocks noChangeAspect="1"/>
          </p:cNvPicPr>
          <p:nvPr userDrawn="1"/>
        </p:nvPicPr>
        <p:blipFill>
          <a:blip r:embed="rId2"/>
          <a:stretch>
            <a:fillRect/>
          </a:stretch>
        </p:blipFill>
        <p:spPr>
          <a:xfrm>
            <a:off x="-19050" y="-5715"/>
            <a:ext cx="9173210" cy="5160010"/>
          </a:xfrm>
          <a:prstGeom prst="rect">
            <a:avLst/>
          </a:prstGeom>
        </p:spPr>
      </p:pic>
      <p:pic>
        <p:nvPicPr>
          <p:cNvPr id="3" name="图片 2" descr="背景"/>
          <p:cNvPicPr>
            <a:picLocks noChangeAspect="1"/>
          </p:cNvPicPr>
          <p:nvPr userDrawn="1"/>
        </p:nvPicPr>
        <p:blipFill>
          <a:blip r:embed="rId3"/>
          <a:stretch>
            <a:fillRect/>
          </a:stretch>
        </p:blipFill>
        <p:spPr>
          <a:xfrm>
            <a:off x="-19050" y="-5715"/>
            <a:ext cx="10058400" cy="5654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5775" y="98108"/>
            <a:ext cx="7886700" cy="380524"/>
          </a:xfrm>
        </p:spPr>
        <p:txBody>
          <a:bodyPr anchor="ctr" anchorCtr="0">
            <a:normAutofit/>
          </a:bodyPr>
          <a:lstStyle>
            <a:lvl1pPr>
              <a:defRPr sz="1800" b="1">
                <a:solidFill>
                  <a:schemeClr val="accent1">
                    <a:lumMod val="75000"/>
                  </a:schemeClr>
                </a:solidFill>
                <a:effectLst/>
              </a:defRPr>
            </a:lvl1pPr>
          </a:lstStyle>
          <a:p>
            <a:r>
              <a:rPr lang="en-US" altLang="zh-CN" spc="300" dirty="0">
                <a:solidFill>
                  <a:schemeClr val="accent5">
                    <a:lumMod val="75000"/>
                  </a:schemeClr>
                </a:solidFill>
                <a:latin typeface="微软雅黑" panose="020B0503020204020204" charset="-122"/>
                <a:ea typeface="微软雅黑" panose="020B0503020204020204" charset="-122"/>
                <a:cs typeface="微软雅黑" panose="020B0503020204020204" charset="-122"/>
                <a:sym typeface="字魂105号-简雅黑" panose="00000500000000000000" pitchFamily="2" charset="-122"/>
              </a:rPr>
              <a:t>XXXXXXXXXXXXX</a:t>
            </a:r>
            <a:endParaRPr lang="zh-CN" altLang="en-US" dirty="0"/>
          </a:p>
        </p:txBody>
      </p:sp>
      <p:sp>
        <p:nvSpPr>
          <p:cNvPr id="3" name="内容占位符 2"/>
          <p:cNvSpPr>
            <a:spLocks noGrp="1"/>
          </p:cNvSpPr>
          <p:nvPr>
            <p:ph idx="1" hasCustomPrompt="1"/>
          </p:nvPr>
        </p:nvSpPr>
        <p:spPr>
          <a:xfrm>
            <a:off x="485775" y="571024"/>
            <a:ext cx="7886700" cy="4061936"/>
          </a:xfrm>
        </p:spPr>
        <p:txBody>
          <a:bodyPr>
            <a:normAutofit/>
          </a:bodyPr>
          <a:lstStyle>
            <a:lvl1pPr marL="0" indent="0">
              <a:buNone/>
              <a:defRPr sz="105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a:lnSpc>
                <a:spcPct val="200000"/>
              </a:lnSpc>
            </a:pPr>
            <a:r>
              <a:rPr lang="zh-CN" altLang="en-US">
                <a:latin typeface="微软雅黑" panose="020B0503020204020204" charset="-122"/>
                <a:ea typeface="微软雅黑" panose="020B0503020204020204" charset="-122"/>
                <a:sym typeface="+mn-ea"/>
              </a:rPr>
              <a:t>字体：微软雅黑   字号：标题</a:t>
            </a:r>
            <a:r>
              <a:rPr lang="en-US" altLang="zh-CN">
                <a:latin typeface="微软雅黑" panose="020B0503020204020204" charset="-122"/>
                <a:ea typeface="微软雅黑" panose="020B0503020204020204" charset="-122"/>
                <a:sym typeface="+mn-ea"/>
              </a:rPr>
              <a:t>24</a:t>
            </a:r>
            <a:r>
              <a:rPr lang="zh-CN" altLang="en-US">
                <a:latin typeface="微软雅黑" panose="020B0503020204020204" charset="-122"/>
                <a:ea typeface="微软雅黑" panose="020B0503020204020204" charset="-122"/>
                <a:sym typeface="+mn-ea"/>
              </a:rPr>
              <a:t>号加粗，正文</a:t>
            </a:r>
            <a:r>
              <a:rPr lang="en-US" altLang="zh-CN">
                <a:latin typeface="微软雅黑" panose="020B0503020204020204" charset="-122"/>
                <a:ea typeface="微软雅黑" panose="020B0503020204020204" charset="-122"/>
                <a:sym typeface="+mn-ea"/>
              </a:rPr>
              <a:t>10-20</a:t>
            </a:r>
            <a:r>
              <a:rPr lang="zh-CN" altLang="en-US">
                <a:latin typeface="微软雅黑" panose="020B0503020204020204" charset="-122"/>
                <a:ea typeface="微软雅黑" panose="020B0503020204020204" charset="-122"/>
                <a:sym typeface="+mn-ea"/>
              </a:rPr>
              <a:t>号按需调整   字体颜色：标题为</a:t>
            </a:r>
            <a:r>
              <a:rPr lang="zh-CN" altLang="en-US">
                <a:solidFill>
                  <a:schemeClr val="accent5">
                    <a:lumMod val="75000"/>
                  </a:schemeClr>
                </a:solidFill>
                <a:latin typeface="微软雅黑" panose="020B0503020204020204" charset="-122"/>
                <a:ea typeface="微软雅黑" panose="020B0503020204020204" charset="-122"/>
                <a:sym typeface="+mn-ea"/>
              </a:rPr>
              <a:t>深蓝色</a:t>
            </a:r>
            <a:r>
              <a:rPr lang="zh-CN" altLang="en-US">
                <a:latin typeface="微软雅黑" panose="020B0503020204020204" charset="-122"/>
                <a:ea typeface="微软雅黑" panose="020B0503020204020204" charset="-122"/>
                <a:sym typeface="+mn-ea"/>
              </a:rPr>
              <a:t>，正文可用黑色、</a:t>
            </a:r>
            <a:r>
              <a:rPr lang="zh-CN" altLang="en-US">
                <a:solidFill>
                  <a:schemeClr val="accent5"/>
                </a:solidFill>
                <a:latin typeface="微软雅黑" panose="020B0503020204020204" charset="-122"/>
                <a:ea typeface="微软雅黑" panose="020B0503020204020204" charset="-122"/>
                <a:sym typeface="+mn-ea"/>
              </a:rPr>
              <a:t>蓝色</a:t>
            </a:r>
            <a:r>
              <a:rPr lang="zh-CN" altLang="en-US">
                <a:latin typeface="微软雅黑" panose="020B0503020204020204" charset="-122"/>
                <a:ea typeface="微软雅黑" panose="020B0503020204020204" charset="-122"/>
                <a:sym typeface="+mn-ea"/>
              </a:rPr>
              <a:t>等按需加粗或高亮</a:t>
            </a:r>
            <a:endParaRPr lang="zh-CN" altLang="en-US" dirty="0"/>
          </a:p>
        </p:txBody>
      </p:sp>
      <p:sp>
        <p:nvSpPr>
          <p:cNvPr id="6" name="灯片编号占位符 5"/>
          <p:cNvSpPr>
            <a:spLocks noGrp="1"/>
          </p:cNvSpPr>
          <p:nvPr>
            <p:ph type="sldNum" sz="quarter" idx="12"/>
          </p:nvPr>
        </p:nvSpPr>
        <p:spPr>
          <a:xfrm>
            <a:off x="39053" y="4910614"/>
            <a:ext cx="645319" cy="273844"/>
          </a:xfrm>
        </p:spPr>
        <p:txBody>
          <a:bodyPr/>
          <a:lstStyle>
            <a:lvl1pPr>
              <a:defRPr sz="900">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pic>
        <p:nvPicPr>
          <p:cNvPr id="7" name="图片 6"/>
          <p:cNvPicPr>
            <a:picLocks noChangeAspect="1"/>
          </p:cNvPicPr>
          <p:nvPr userDrawn="1"/>
        </p:nvPicPr>
        <p:blipFill>
          <a:blip r:embed="rId2" cstate="hqprint"/>
          <a:stretch>
            <a:fillRect/>
          </a:stretch>
        </p:blipFill>
        <p:spPr>
          <a:xfrm>
            <a:off x="7647941" y="4799171"/>
            <a:ext cx="1348105" cy="322580"/>
          </a:xfrm>
          <a:prstGeom prst="rect">
            <a:avLst/>
          </a:prstGeom>
        </p:spPr>
      </p:pic>
      <p:grpSp>
        <p:nvGrpSpPr>
          <p:cNvPr id="12" name="组合 11"/>
          <p:cNvGrpSpPr/>
          <p:nvPr userDrawn="1"/>
        </p:nvGrpSpPr>
        <p:grpSpPr>
          <a:xfrm>
            <a:off x="-2381" y="98108"/>
            <a:ext cx="411004" cy="295275"/>
            <a:chOff x="-3" y="-5"/>
            <a:chExt cx="1254" cy="818"/>
          </a:xfrm>
          <a:solidFill>
            <a:schemeClr val="accent1">
              <a:lumMod val="75000"/>
            </a:schemeClr>
          </a:solidFill>
        </p:grpSpPr>
        <p:sp>
          <p:nvSpPr>
            <p:cNvPr id="8" name="矩形 7"/>
            <p:cNvSpPr/>
            <p:nvPr/>
          </p:nvSpPr>
          <p:spPr>
            <a:xfrm>
              <a:off x="-3" y="-5"/>
              <a:ext cx="862" cy="8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矩形 8"/>
            <p:cNvSpPr/>
            <p:nvPr/>
          </p:nvSpPr>
          <p:spPr>
            <a:xfrm>
              <a:off x="995" y="-5"/>
              <a:ext cx="257" cy="8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143000" y="841375"/>
            <a:ext cx="6858000" cy="1790700"/>
          </a:xfrm>
        </p:spPr>
        <p:txBody>
          <a:bodyPr anchor="b"/>
          <a:lstStyle>
            <a:lvl1pPr algn="ctr">
              <a:defRPr sz="6000"/>
            </a:lvl1pPr>
          </a:lstStyle>
          <a:p>
            <a:r>
              <a:rPr lang="de-DE"/>
              <a:t>Mastertitelformat bearbeiten</a:t>
            </a:r>
          </a:p>
        </p:txBody>
      </p:sp>
      <p:sp>
        <p:nvSpPr>
          <p:cNvPr id="3" name="Untertitel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p:cNvSpPr>
            <a:spLocks noGrp="1"/>
          </p:cNvSpPr>
          <p:nvPr>
            <p:ph type="dt" sz="half" idx="10"/>
          </p:nvPr>
        </p:nvSpPr>
        <p:spPr/>
        <p:txBody>
          <a:bodyPr/>
          <a:lstStyle>
            <a:lvl1pPr>
              <a:defRPr/>
            </a:lvl1pPr>
          </a:lstStyle>
          <a:p>
            <a:pPr>
              <a:defRPr/>
            </a:pPr>
            <a:fld id="{9B27E012-C98B-DD4A-A48C-27875A68A32D}"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5BF63BC8-ABA6-184D-AB82-D17F0B003135}" type="slidenum">
              <a:rPr lang="de-DE"/>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idx="1" hasCustomPrompt="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A669AFBE-009C-B84A-8F4A-FF3049D24F37}"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42206629-2F4E-2B4B-B986-9C0E137AB939}" type="slidenum">
              <a:rPr lang="de-DE"/>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23888" y="1282700"/>
            <a:ext cx="7886700" cy="2139950"/>
          </a:xfrm>
        </p:spPr>
        <p:txBody>
          <a:bodyPr anchor="b"/>
          <a:lstStyle>
            <a:lvl1pPr>
              <a:defRPr sz="6000"/>
            </a:lvl1pPr>
          </a:lstStyle>
          <a:p>
            <a:r>
              <a:rPr lang="de-DE"/>
              <a:t>Mastertitelformat bearbeiten</a:t>
            </a:r>
          </a:p>
        </p:txBody>
      </p:sp>
      <p:sp>
        <p:nvSpPr>
          <p:cNvPr id="3" name="Textplatzhalter 2"/>
          <p:cNvSpPr>
            <a:spLocks noGrp="1"/>
          </p:cNvSpPr>
          <p:nvPr>
            <p:ph type="body" idx="1" hasCustomPrompt="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pPr>
              <a:defRPr/>
            </a:pPr>
            <a:fld id="{2C62CDFA-67B1-2245-89A0-75AC6791DDDD}" type="datetimeFigureOut">
              <a:rPr lang="de-DE"/>
              <a:t>25.08.2023</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51A4FCEB-5450-C64D-9D6A-176386CCDDD6}" type="slidenum">
              <a:rPr lang="de-DE"/>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628650" y="1370013"/>
            <a:ext cx="3867150" cy="32623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4648200" y="1370013"/>
            <a:ext cx="3867150" cy="32623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3"/>
          <p:cNvSpPr>
            <a:spLocks noGrp="1"/>
          </p:cNvSpPr>
          <p:nvPr>
            <p:ph type="dt" sz="half" idx="10"/>
          </p:nvPr>
        </p:nvSpPr>
        <p:spPr/>
        <p:txBody>
          <a:bodyPr/>
          <a:lstStyle>
            <a:lvl1pPr>
              <a:defRPr/>
            </a:lvl1pPr>
          </a:lstStyle>
          <a:p>
            <a:pPr>
              <a:defRPr/>
            </a:pPr>
            <a:fld id="{ED89E22E-7317-0644-BF16-81C3CFC04537}" type="datetimeFigureOut">
              <a:rPr lang="de-DE"/>
              <a:t>25.08.2023</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42451441-F5FB-564A-9351-B04027FD486C}" type="slidenum">
              <a:rPr lang="de-DE"/>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sz="2000" b="1">
          <a:solidFill>
            <a:schemeClr val="bg1"/>
          </a:solidFill>
          <a:latin typeface="+mj-lt"/>
          <a:ea typeface="MS PGothic" panose="020B0600070205080204" charset="-128"/>
          <a:cs typeface="+mj-cs"/>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50000"/>
        </a:spcBef>
        <a:spcAft>
          <a:spcPct val="0"/>
        </a:spcAft>
        <a:defRPr sz="1400">
          <a:solidFill>
            <a:schemeClr val="tx1"/>
          </a:solidFill>
          <a:latin typeface="+mn-lt"/>
          <a:ea typeface="MS PGothic" panose="020B0600070205080204" charset="-128"/>
          <a:cs typeface="+mn-cs"/>
        </a:defRPr>
      </a:lvl1pPr>
      <a:lvl2pPr marL="341630" indent="-227330" algn="l" rtl="0" eaLnBrk="0" fontAlgn="base" hangingPunct="0">
        <a:spcBef>
          <a:spcPct val="35000"/>
        </a:spcBef>
        <a:spcAft>
          <a:spcPct val="0"/>
        </a:spcAft>
        <a:buChar char="•"/>
        <a:defRPr sz="1400">
          <a:solidFill>
            <a:schemeClr val="tx1"/>
          </a:solidFill>
          <a:latin typeface="+mn-lt"/>
          <a:ea typeface="+mn-ea"/>
          <a:cs typeface="+mn-cs"/>
        </a:defRPr>
      </a:lvl2pPr>
      <a:lvl3pPr marL="682625" indent="-227330" algn="l" rtl="0" eaLnBrk="0" fontAlgn="base" hangingPunct="0">
        <a:spcBef>
          <a:spcPct val="20000"/>
        </a:spcBef>
        <a:spcAft>
          <a:spcPct val="0"/>
        </a:spcAft>
        <a:buChar char="–"/>
        <a:defRPr sz="1400">
          <a:solidFill>
            <a:schemeClr val="tx1"/>
          </a:solidFill>
          <a:latin typeface="+mn-lt"/>
          <a:ea typeface="+mn-ea"/>
          <a:cs typeface="+mn-cs"/>
        </a:defRPr>
      </a:lvl3pPr>
      <a:lvl4pPr marL="1028700" indent="-230505" algn="l" rtl="0" eaLnBrk="0" fontAlgn="base" hangingPunct="0">
        <a:spcBef>
          <a:spcPct val="10000"/>
        </a:spcBef>
        <a:spcAft>
          <a:spcPct val="0"/>
        </a:spcAft>
        <a:buChar char="•"/>
        <a:defRPr sz="1400">
          <a:solidFill>
            <a:schemeClr val="tx1"/>
          </a:solidFill>
          <a:latin typeface="+mn-lt"/>
          <a:ea typeface="+mn-ea"/>
          <a:cs typeface="+mn-cs"/>
        </a:defRPr>
      </a:lvl4pPr>
      <a:lvl5pPr marL="1373505" indent="-230505" algn="l" rtl="0" eaLnBrk="0" fontAlgn="base" hangingPunct="0">
        <a:spcBef>
          <a:spcPct val="5000"/>
        </a:spcBef>
        <a:spcAft>
          <a:spcPct val="0"/>
        </a:spcAft>
        <a:buChar char="–"/>
        <a:defRPr sz="1400">
          <a:solidFill>
            <a:schemeClr val="tx1"/>
          </a:solidFill>
          <a:latin typeface="+mn-lt"/>
          <a:ea typeface="+mn-ea"/>
          <a:cs typeface="+mn-cs"/>
        </a:defRPr>
      </a:lvl5pPr>
      <a:lvl6pPr marL="1830705" indent="-230505" algn="l" rtl="0" fontAlgn="base">
        <a:spcBef>
          <a:spcPct val="5000"/>
        </a:spcBef>
        <a:spcAft>
          <a:spcPct val="0"/>
        </a:spcAft>
        <a:buChar char="–"/>
        <a:defRPr sz="1400">
          <a:solidFill>
            <a:schemeClr val="tx1"/>
          </a:solidFill>
          <a:latin typeface="+mn-lt"/>
          <a:ea typeface="+mn-ea"/>
          <a:cs typeface="+mn-cs"/>
        </a:defRPr>
      </a:lvl6pPr>
      <a:lvl7pPr marL="2287905" indent="-230505" algn="l" rtl="0" fontAlgn="base">
        <a:spcBef>
          <a:spcPct val="5000"/>
        </a:spcBef>
        <a:spcAft>
          <a:spcPct val="0"/>
        </a:spcAft>
        <a:buChar char="–"/>
        <a:defRPr sz="1400">
          <a:solidFill>
            <a:schemeClr val="tx1"/>
          </a:solidFill>
          <a:latin typeface="+mn-lt"/>
          <a:ea typeface="+mn-ea"/>
          <a:cs typeface="+mn-cs"/>
        </a:defRPr>
      </a:lvl7pPr>
      <a:lvl8pPr marL="2745105" indent="-230505" algn="l" rtl="0" fontAlgn="base">
        <a:spcBef>
          <a:spcPct val="5000"/>
        </a:spcBef>
        <a:spcAft>
          <a:spcPct val="0"/>
        </a:spcAft>
        <a:buChar char="–"/>
        <a:defRPr sz="1400">
          <a:solidFill>
            <a:schemeClr val="tx1"/>
          </a:solidFill>
          <a:latin typeface="+mn-lt"/>
          <a:ea typeface="+mn-ea"/>
          <a:cs typeface="+mn-cs"/>
        </a:defRPr>
      </a:lvl8pPr>
      <a:lvl9pPr marL="3202305" indent="-230505" algn="l" rtl="0" fontAlgn="base">
        <a:spcBef>
          <a:spcPct val="5000"/>
        </a:spcBef>
        <a:spcAft>
          <a:spcPct val="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elplatzhalt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de-DE" altLang="de-DE"/>
              <a:t>Mastertitelformat bearbeiten</a:t>
            </a:r>
          </a:p>
        </p:txBody>
      </p:sp>
      <p:sp>
        <p:nvSpPr>
          <p:cNvPr id="6147" name="Textplatzhalt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 name="Datumsplatzhalt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EEFC404-E6EC-5E45-AF76-C6AF6CE9A3C2}" type="datetimeFigureOut">
              <a:rPr lang="de-DE"/>
              <a:t>25.08.2023</a:t>
            </a:fld>
            <a:endParaRPr lang="de-DE"/>
          </a:p>
        </p:txBody>
      </p:sp>
      <p:sp>
        <p:nvSpPr>
          <p:cNvPr id="5" name="Fußzeilenplatzhalt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6" name="Foliennummernplatzhalt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FDEF34E-7488-8546-A6C9-EC88958362BD}" type="slidenum">
              <a:rPr lang="de-DE"/>
              <a:t>‹#›</a:t>
            </a:fld>
            <a:endParaRPr lang="de-DE"/>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defRPr>
      </a:lvl5pPr>
      <a:lvl6pPr marL="457200" algn="l" rtl="0" fontAlgn="base">
        <a:lnSpc>
          <a:spcPct val="90000"/>
        </a:lnSpc>
        <a:spcBef>
          <a:spcPct val="0"/>
        </a:spcBef>
        <a:spcAft>
          <a:spcPct val="0"/>
        </a:spcAft>
        <a:defRPr sz="4400">
          <a:solidFill>
            <a:schemeClr val="tx1"/>
          </a:solidFill>
          <a:latin typeface="Calibri Light" panose="020F0302020204030204" charset="0"/>
        </a:defRPr>
      </a:lvl6pPr>
      <a:lvl7pPr marL="914400" algn="l" rtl="0" fontAlgn="base">
        <a:lnSpc>
          <a:spcPct val="90000"/>
        </a:lnSpc>
        <a:spcBef>
          <a:spcPct val="0"/>
        </a:spcBef>
        <a:spcAft>
          <a:spcPct val="0"/>
        </a:spcAft>
        <a:defRPr sz="4400">
          <a:solidFill>
            <a:schemeClr val="tx1"/>
          </a:solidFill>
          <a:latin typeface="Calibri Light" panose="020F0302020204030204" charset="0"/>
        </a:defRPr>
      </a:lvl7pPr>
      <a:lvl8pPr marL="1371600" algn="l" rtl="0" fontAlgn="base">
        <a:lnSpc>
          <a:spcPct val="90000"/>
        </a:lnSpc>
        <a:spcBef>
          <a:spcPct val="0"/>
        </a:spcBef>
        <a:spcAft>
          <a:spcPct val="0"/>
        </a:spcAft>
        <a:defRPr sz="4400">
          <a:solidFill>
            <a:schemeClr val="tx1"/>
          </a:solidFill>
          <a:latin typeface="Calibri Light" panose="020F0302020204030204" charset="0"/>
        </a:defRPr>
      </a:lvl8pPr>
      <a:lvl9pPr marL="1828800" algn="l" rtl="0" fontAlgn="base">
        <a:lnSpc>
          <a:spcPct val="90000"/>
        </a:lnSpc>
        <a:spcBef>
          <a:spcPct val="0"/>
        </a:spcBef>
        <a:spcAft>
          <a:spcPct val="0"/>
        </a:spcAft>
        <a:defRPr sz="4400">
          <a:solidFill>
            <a:schemeClr val="tx1"/>
          </a:solidFill>
          <a:latin typeface="Calibri Light" panose="020F030202020403020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458" name="Titelplatzhalt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de-DE" altLang="de-DE"/>
              <a:t>Mastertitelformat bearbeiten</a:t>
            </a:r>
          </a:p>
        </p:txBody>
      </p:sp>
      <p:sp>
        <p:nvSpPr>
          <p:cNvPr id="19459" name="Textplatzhalt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 name="Datumsplatzhalt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C6F0A5-872F-8F4C-9303-688F90F20418}" type="datetimeFigureOut">
              <a:rPr lang="de-DE"/>
              <a:t>25.08.2023</a:t>
            </a:fld>
            <a:endParaRPr lang="de-DE"/>
          </a:p>
        </p:txBody>
      </p:sp>
      <p:sp>
        <p:nvSpPr>
          <p:cNvPr id="5" name="Fußzeilenplatzhalt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6" name="Foliennummernplatzhalt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8450C58-4299-E141-812A-C5D5BA75F78E}" type="slidenum">
              <a:rPr lang="de-DE"/>
              <a:t>‹#›</a:t>
            </a:fld>
            <a:endParaRPr lang="de-DE"/>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defRPr>
      </a:lvl5pPr>
      <a:lvl6pPr marL="457200" algn="l" rtl="0" fontAlgn="base">
        <a:lnSpc>
          <a:spcPct val="90000"/>
        </a:lnSpc>
        <a:spcBef>
          <a:spcPct val="0"/>
        </a:spcBef>
        <a:spcAft>
          <a:spcPct val="0"/>
        </a:spcAft>
        <a:defRPr sz="4400">
          <a:solidFill>
            <a:schemeClr val="tx1"/>
          </a:solidFill>
          <a:latin typeface="Calibri Light" panose="020F0302020204030204" charset="0"/>
        </a:defRPr>
      </a:lvl6pPr>
      <a:lvl7pPr marL="914400" algn="l" rtl="0" fontAlgn="base">
        <a:lnSpc>
          <a:spcPct val="90000"/>
        </a:lnSpc>
        <a:spcBef>
          <a:spcPct val="0"/>
        </a:spcBef>
        <a:spcAft>
          <a:spcPct val="0"/>
        </a:spcAft>
        <a:defRPr sz="4400">
          <a:solidFill>
            <a:schemeClr val="tx1"/>
          </a:solidFill>
          <a:latin typeface="Calibri Light" panose="020F0302020204030204" charset="0"/>
        </a:defRPr>
      </a:lvl7pPr>
      <a:lvl8pPr marL="1371600" algn="l" rtl="0" fontAlgn="base">
        <a:lnSpc>
          <a:spcPct val="90000"/>
        </a:lnSpc>
        <a:spcBef>
          <a:spcPct val="0"/>
        </a:spcBef>
        <a:spcAft>
          <a:spcPct val="0"/>
        </a:spcAft>
        <a:defRPr sz="4400">
          <a:solidFill>
            <a:schemeClr val="tx1"/>
          </a:solidFill>
          <a:latin typeface="Calibri Light" panose="020F0302020204030204" charset="0"/>
        </a:defRPr>
      </a:lvl8pPr>
      <a:lvl9pPr marL="1828800" algn="l" rtl="0" fontAlgn="base">
        <a:lnSpc>
          <a:spcPct val="90000"/>
        </a:lnSpc>
        <a:spcBef>
          <a:spcPct val="0"/>
        </a:spcBef>
        <a:spcAft>
          <a:spcPct val="0"/>
        </a:spcAft>
        <a:defRPr sz="4400">
          <a:solidFill>
            <a:schemeClr val="tx1"/>
          </a:solidFill>
          <a:latin typeface="Calibri Light" panose="020F030202020403020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1"/>
          <p:cNvSpPr>
            <a:spLocks noGrp="1"/>
          </p:cNvSpPr>
          <p:nvPr>
            <p:ph type="body" sz="quarter" idx="10"/>
          </p:nvPr>
        </p:nvSpPr>
        <p:spPr bwMode="auto">
          <a:xfrm>
            <a:off x="390525" y="2070061"/>
            <a:ext cx="4725927" cy="8617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91440" numCol="1" anchorCtr="0" compatLnSpc="1"/>
          <a:lstStyle/>
          <a:p>
            <a:r>
              <a:rPr lang="zh-CN" altLang="en-US" b="1" dirty="0">
                <a:latin typeface="微软雅黑" panose="020B0503020204020204" charset="-122"/>
                <a:ea typeface="微软雅黑" panose="020B0503020204020204" charset="-122"/>
                <a:cs typeface="Myriad Pro" panose="020B0503030403020204" charset="0"/>
              </a:rPr>
              <a:t>基于</a:t>
            </a:r>
            <a:r>
              <a:rPr lang="en-US" altLang="zh-CN" b="1" dirty="0" err="1">
                <a:latin typeface="微软雅黑" panose="020B0503020204020204" charset="-122"/>
                <a:ea typeface="微软雅黑" panose="020B0503020204020204" charset="-122"/>
                <a:cs typeface="Myriad Pro" panose="020B0503030403020204" charset="0"/>
              </a:rPr>
              <a:t>Fastertransformer</a:t>
            </a:r>
            <a:r>
              <a:rPr lang="zh-CN" altLang="en-US" b="1" dirty="0">
                <a:latin typeface="微软雅黑" panose="020B0503020204020204" charset="-122"/>
                <a:ea typeface="微软雅黑" panose="020B0503020204020204" charset="-122"/>
                <a:cs typeface="Myriad Pro" panose="020B0503030403020204" charset="0"/>
              </a:rPr>
              <a:t>的</a:t>
            </a:r>
            <a:r>
              <a:rPr lang="en-US" altLang="zh-CN" b="1" dirty="0" err="1">
                <a:latin typeface="微软雅黑" panose="020B0503020204020204" charset="-122"/>
                <a:ea typeface="微软雅黑" panose="020B0503020204020204" charset="-122"/>
                <a:cs typeface="Myriad Pro" panose="020B0503030403020204" charset="0"/>
              </a:rPr>
              <a:t>chatGLM</a:t>
            </a:r>
            <a:r>
              <a:rPr lang="zh-CN" altLang="en-US" b="1" dirty="0">
                <a:latin typeface="微软雅黑" panose="020B0503020204020204" charset="-122"/>
                <a:ea typeface="微软雅黑" panose="020B0503020204020204" charset="-122"/>
                <a:cs typeface="Myriad Pro" panose="020B0503030403020204" charset="0"/>
              </a:rPr>
              <a:t>优化分享</a:t>
            </a:r>
          </a:p>
        </p:txBody>
      </p:sp>
      <p:sp>
        <p:nvSpPr>
          <p:cNvPr id="5" name="Textplatzhalter 2"/>
          <p:cNvSpPr>
            <a:spLocks noGrp="1"/>
          </p:cNvSpPr>
          <p:nvPr/>
        </p:nvSpPr>
        <p:spPr bwMode="auto">
          <a:xfrm>
            <a:off x="390525" y="3114675"/>
            <a:ext cx="6096000" cy="9445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0" fontAlgn="base" latinLnBrk="0" hangingPunct="0">
              <a:lnSpc>
                <a:spcPct val="100000"/>
              </a:lnSpc>
              <a:spcBef>
                <a:spcPct val="0"/>
              </a:spcBef>
              <a:spcAft>
                <a:spcPts val="600"/>
              </a:spcAft>
              <a:buClrTx/>
              <a:buSzTx/>
              <a:buFontTx/>
              <a:buNone/>
              <a:defRPr sz="1800">
                <a:solidFill>
                  <a:schemeClr val="bg1"/>
                </a:solidFill>
                <a:latin typeface="Myriad Pro" panose="020B0503030403020204"/>
                <a:ea typeface="黑体" panose="02010609060101010101" charset="-122"/>
                <a:cs typeface="Myriad Pro" panose="020B0503030403020204"/>
              </a:defRPr>
            </a:lvl1pPr>
            <a:lvl2pPr marL="0" indent="-227330" algn="l" rtl="0" eaLnBrk="0" fontAlgn="base" hangingPunct="0">
              <a:spcBef>
                <a:spcPct val="35000"/>
              </a:spcBef>
              <a:spcAft>
                <a:spcPct val="0"/>
              </a:spcAft>
              <a:buFontTx/>
              <a:buNone/>
              <a:defRPr sz="1400">
                <a:solidFill>
                  <a:schemeClr val="bg1"/>
                </a:solidFill>
                <a:latin typeface="Myriad Pro" panose="020B0503030403020204"/>
                <a:ea typeface="+mn-ea"/>
                <a:cs typeface="Myriad Pro" panose="020B0503030403020204"/>
              </a:defRPr>
            </a:lvl2pPr>
            <a:lvl3pPr marL="682625" indent="-227330" algn="l" rtl="0" eaLnBrk="0" fontAlgn="base" hangingPunct="0">
              <a:spcBef>
                <a:spcPct val="20000"/>
              </a:spcBef>
              <a:spcAft>
                <a:spcPct val="0"/>
              </a:spcAft>
              <a:buChar char="–"/>
              <a:defRPr sz="1400">
                <a:solidFill>
                  <a:schemeClr val="tx1"/>
                </a:solidFill>
                <a:latin typeface="+mn-lt"/>
                <a:ea typeface="+mn-ea"/>
                <a:cs typeface="+mn-cs"/>
              </a:defRPr>
            </a:lvl3pPr>
            <a:lvl4pPr marL="1028700" indent="-230505" algn="l" rtl="0" eaLnBrk="0" fontAlgn="base" hangingPunct="0">
              <a:spcBef>
                <a:spcPct val="10000"/>
              </a:spcBef>
              <a:spcAft>
                <a:spcPct val="0"/>
              </a:spcAft>
              <a:buChar char="•"/>
              <a:defRPr sz="1400">
                <a:solidFill>
                  <a:schemeClr val="tx1"/>
                </a:solidFill>
                <a:latin typeface="+mn-lt"/>
                <a:ea typeface="+mn-ea"/>
                <a:cs typeface="+mn-cs"/>
              </a:defRPr>
            </a:lvl4pPr>
            <a:lvl5pPr marL="1373505" indent="-230505" algn="l" rtl="0" eaLnBrk="0" fontAlgn="base" hangingPunct="0">
              <a:spcBef>
                <a:spcPct val="5000"/>
              </a:spcBef>
              <a:spcAft>
                <a:spcPct val="0"/>
              </a:spcAft>
              <a:buChar char="–"/>
              <a:defRPr sz="1400">
                <a:solidFill>
                  <a:schemeClr val="tx1"/>
                </a:solidFill>
                <a:latin typeface="+mn-lt"/>
                <a:ea typeface="+mn-ea"/>
                <a:cs typeface="+mn-cs"/>
              </a:defRPr>
            </a:lvl5pPr>
            <a:lvl6pPr marL="1830705" indent="-230505" algn="l" rtl="0" fontAlgn="base">
              <a:spcBef>
                <a:spcPct val="5000"/>
              </a:spcBef>
              <a:spcAft>
                <a:spcPct val="0"/>
              </a:spcAft>
              <a:buChar char="–"/>
              <a:defRPr sz="1400">
                <a:solidFill>
                  <a:schemeClr val="tx1"/>
                </a:solidFill>
                <a:latin typeface="+mn-lt"/>
                <a:ea typeface="+mn-ea"/>
                <a:cs typeface="+mn-cs"/>
              </a:defRPr>
            </a:lvl6pPr>
            <a:lvl7pPr marL="2287905" indent="-230505" algn="l" rtl="0" fontAlgn="base">
              <a:spcBef>
                <a:spcPct val="5000"/>
              </a:spcBef>
              <a:spcAft>
                <a:spcPct val="0"/>
              </a:spcAft>
              <a:buChar char="–"/>
              <a:defRPr sz="1400">
                <a:solidFill>
                  <a:schemeClr val="tx1"/>
                </a:solidFill>
                <a:latin typeface="+mn-lt"/>
                <a:ea typeface="+mn-ea"/>
                <a:cs typeface="+mn-cs"/>
              </a:defRPr>
            </a:lvl7pPr>
            <a:lvl8pPr marL="2745105" indent="-230505" algn="l" rtl="0" fontAlgn="base">
              <a:spcBef>
                <a:spcPct val="5000"/>
              </a:spcBef>
              <a:spcAft>
                <a:spcPct val="0"/>
              </a:spcAft>
              <a:buChar char="–"/>
              <a:defRPr sz="1400">
                <a:solidFill>
                  <a:schemeClr val="tx1"/>
                </a:solidFill>
                <a:latin typeface="+mn-lt"/>
                <a:ea typeface="+mn-ea"/>
                <a:cs typeface="+mn-cs"/>
              </a:defRPr>
            </a:lvl8pPr>
            <a:lvl9pPr marL="3202305" indent="-230505" algn="l" rtl="0" fontAlgn="base">
              <a:spcBef>
                <a:spcPct val="5000"/>
              </a:spcBef>
              <a:spcAft>
                <a:spcPct val="0"/>
              </a:spcAft>
              <a:buChar char="–"/>
              <a:defRPr sz="1400">
                <a:solidFill>
                  <a:schemeClr val="tx1"/>
                </a:solidFill>
                <a:latin typeface="+mn-lt"/>
                <a:ea typeface="+mn-ea"/>
                <a:cs typeface="+mn-cs"/>
              </a:defRPr>
            </a:lvl9pPr>
          </a:lstStyle>
          <a:p>
            <a:r>
              <a:rPr lang="en-US" sz="2000" dirty="0">
                <a:latin typeface="Myriad Pro" panose="020B0503030403020204" charset="0"/>
                <a:ea typeface="黑体" panose="02010609060101010101" charset="-122"/>
                <a:cs typeface="Myriad Pro" panose="020B0503030403020204" charset="0"/>
              </a:rPr>
              <a:t>2023.08</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04">
            <a:extLst>
              <a:ext uri="{FF2B5EF4-FFF2-40B4-BE49-F238E27FC236}">
                <a16:creationId xmlns:a16="http://schemas.microsoft.com/office/drawing/2014/main" id="{71F743A4-4551-7969-621A-18ABA10227BF}"/>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en-US" altLang="zh-CN" sz="1800" b="1" dirty="0">
                <a:latin typeface="微软雅黑" panose="020B0503020204020204" charset="-122"/>
                <a:ea typeface="微软雅黑" panose="020B0503020204020204" charset="-122"/>
                <a:cs typeface="微软雅黑" panose="020B0503020204020204" charset="-122"/>
              </a:rPr>
              <a:t>Rotary embedding</a:t>
            </a:r>
          </a:p>
        </p:txBody>
      </p:sp>
      <p:pic>
        <p:nvPicPr>
          <p:cNvPr id="5" name="图片 4">
            <a:extLst>
              <a:ext uri="{FF2B5EF4-FFF2-40B4-BE49-F238E27FC236}">
                <a16:creationId xmlns:a16="http://schemas.microsoft.com/office/drawing/2014/main" id="{FFB589A7-9127-E497-F7A4-D58456B2D3DB}"/>
              </a:ext>
            </a:extLst>
          </p:cNvPr>
          <p:cNvPicPr>
            <a:picLocks noChangeAspect="1"/>
          </p:cNvPicPr>
          <p:nvPr/>
        </p:nvPicPr>
        <p:blipFill>
          <a:blip r:embed="rId3"/>
          <a:stretch>
            <a:fillRect/>
          </a:stretch>
        </p:blipFill>
        <p:spPr>
          <a:xfrm>
            <a:off x="2454439" y="488950"/>
            <a:ext cx="3653195" cy="208014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7F01634-AA63-ACE7-AD71-2BA7F4C14173}"/>
                  </a:ext>
                </a:extLst>
              </p:cNvPr>
              <p:cNvSpPr txBox="1"/>
              <p:nvPr/>
            </p:nvSpPr>
            <p:spPr>
              <a:xfrm>
                <a:off x="1584495" y="2569098"/>
                <a:ext cx="5605062" cy="19654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baseline="-25000"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𝑐𝑜𝑠</m:t>
                      </m:r>
                      <m:r>
                        <a:rPr lang="zh-CN" altLang="en-US" b="0" i="1" smtClean="0">
                          <a:latin typeface="Cambria Math" panose="02040503050406030204" pitchFamily="18" charset="0"/>
                        </a:rPr>
                        <m:t>𝛼</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baseline="-25000"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𝑠𝑖𝑛</m:t>
                      </m:r>
                      <m:r>
                        <a:rPr lang="zh-CN" altLang="en-US" b="0" i="1" smtClean="0">
                          <a:latin typeface="Cambria Math" panose="02040503050406030204" pitchFamily="18" charset="0"/>
                          <a:ea typeface="Cambria Math" panose="02040503050406030204" pitchFamily="18" charset="0"/>
                        </a:rPr>
                        <m:t>𝛼</m:t>
                      </m:r>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𝑐𝑜𝑠</m:t>
                      </m:r>
                      <m:d>
                        <m:dPr>
                          <m:ctrlPr>
                            <a:rPr lang="en-US" altLang="zh-CN" i="1">
                              <a:latin typeface="Cambria Math" panose="02040503050406030204" pitchFamily="18" charset="0"/>
                            </a:rPr>
                          </m:ctrlPr>
                        </m:dPr>
                        <m:e>
                          <m:r>
                            <a:rPr lang="zh-CN" altLang="en-US" i="1" smtClean="0">
                              <a:latin typeface="Cambria Math" panose="02040503050406030204" pitchFamily="18" charset="0"/>
                            </a:rPr>
                            <m:t>𝛼</m:t>
                          </m:r>
                          <m:r>
                            <a:rPr lang="en-US" altLang="zh-CN" i="1">
                              <a:latin typeface="Cambria Math" panose="02040503050406030204" pitchFamily="18" charset="0"/>
                            </a:rPr>
                            <m:t>+</m:t>
                          </m:r>
                          <m:r>
                            <a:rPr lang="zh-CN" altLang="en-US" i="1" smtClean="0">
                              <a:latin typeface="Cambria Math" panose="02040503050406030204" pitchFamily="18" charset="0"/>
                            </a:rPr>
                            <m:t>𝜃</m:t>
                          </m:r>
                        </m:e>
                      </m:d>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baseline="-25000"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rPr>
                            <m:t>𝑐𝑜𝑠</m:t>
                          </m:r>
                          <m:d>
                            <m:dPr>
                              <m:ctrlPr>
                                <a:rPr lang="en-US" altLang="zh-CN" i="1">
                                  <a:latin typeface="Cambria Math" panose="02040503050406030204" pitchFamily="18" charset="0"/>
                                </a:rPr>
                              </m:ctrlPr>
                            </m:dPr>
                            <m:e>
                              <m:r>
                                <a:rPr lang="zh-CN" altLang="en-US" i="1" smtClean="0">
                                  <a:latin typeface="Cambria Math" panose="02040503050406030204" pitchFamily="18" charset="0"/>
                                </a:rPr>
                                <m:t>𝛼</m:t>
                              </m:r>
                              <m:r>
                                <a:rPr lang="en-US" altLang="zh-CN" i="1">
                                  <a:latin typeface="Cambria Math" panose="02040503050406030204" pitchFamily="18" charset="0"/>
                                </a:rPr>
                                <m:t>+</m:t>
                              </m:r>
                              <m:r>
                                <a:rPr lang="zh-CN" altLang="en-US" i="1" smtClean="0">
                                  <a:latin typeface="Cambria Math" panose="02040503050406030204" pitchFamily="18" charset="0"/>
                                </a:rPr>
                                <m:t>𝜃</m:t>
                              </m:r>
                            </m:e>
                          </m:d>
                        </m:num>
                        <m:den>
                          <m:r>
                            <a:rPr lang="en-US" altLang="zh-CN" i="1">
                              <a:latin typeface="Cambria Math" panose="02040503050406030204" pitchFamily="18" charset="0"/>
                            </a:rPr>
                            <m:t>𝑐𝑜𝑠</m:t>
                          </m:r>
                          <m:r>
                            <a:rPr lang="zh-CN" altLang="en-US" i="1" smtClean="0">
                              <a:latin typeface="Cambria Math" panose="02040503050406030204" pitchFamily="18" charset="0"/>
                            </a:rPr>
                            <m:t>𝛼</m:t>
                          </m:r>
                        </m:den>
                      </m:f>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𝑐𝑜𝑠</m:t>
                          </m:r>
                          <m:r>
                            <a:rPr lang="zh-CN" altLang="en-US" b="0" i="1" smtClean="0">
                              <a:latin typeface="Cambria Math" panose="02040503050406030204" pitchFamily="18" charset="0"/>
                              <a:ea typeface="Cambria Math" panose="02040503050406030204" pitchFamily="18" charset="0"/>
                            </a:rPr>
                            <m:t>𝛼</m:t>
                          </m:r>
                          <m:r>
                            <a:rPr lang="zh-CN" altLang="en-US"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𝑐𝑜𝑠</m:t>
                          </m:r>
                          <m:r>
                            <a:rPr lang="zh-CN" altLang="en-US"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𝑠𝑖𝑛</m:t>
                          </m:r>
                          <m:r>
                            <a:rPr lang="zh-CN" altLang="en-US" b="0" i="1" smtClean="0">
                              <a:latin typeface="Cambria Math" panose="02040503050406030204" pitchFamily="18" charset="0"/>
                              <a:ea typeface="Cambria Math" panose="02040503050406030204" pitchFamily="18" charset="0"/>
                            </a:rPr>
                            <m:t>𝛼</m:t>
                          </m:r>
                          <m:r>
                            <a:rPr lang="zh-CN" altLang="en-US"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𝑠𝑖𝑛</m:t>
                          </m:r>
                          <m:r>
                            <a:rPr lang="zh-CN" altLang="en-US" b="0" i="1" smtClean="0">
                              <a:latin typeface="Cambria Math" panose="02040503050406030204" pitchFamily="18" charset="0"/>
                              <a:ea typeface="Cambria Math" panose="02040503050406030204" pitchFamily="18" charset="0"/>
                            </a:rPr>
                            <m:t>𝜃</m:t>
                          </m:r>
                        </m:num>
                        <m:den>
                          <m:r>
                            <a:rPr lang="en-US" altLang="zh-CN" b="0" i="1" smtClean="0">
                              <a:latin typeface="Cambria Math" panose="02040503050406030204" pitchFamily="18" charset="0"/>
                              <a:ea typeface="Cambria Math" panose="02040503050406030204" pitchFamily="18" charset="0"/>
                            </a:rPr>
                            <m:t>𝑐𝑜𝑠</m:t>
                          </m:r>
                          <m:r>
                            <a:rPr lang="zh-CN" altLang="en-US" b="0" i="1" smtClean="0">
                              <a:latin typeface="Cambria Math" panose="02040503050406030204" pitchFamily="18" charset="0"/>
                              <a:ea typeface="Cambria Math" panose="02040503050406030204" pitchFamily="18" charset="0"/>
                            </a:rPr>
                            <m:t>𝛼</m:t>
                          </m:r>
                        </m:den>
                      </m:f>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𝑐𝑜𝑠</m:t>
                      </m:r>
                      <m:r>
                        <a:rPr lang="zh-CN" altLang="en-US"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𝑠𝑖𝑛</m:t>
                          </m:r>
                          <m:r>
                            <a:rPr lang="zh-CN" altLang="en-US" b="0" i="1" smtClean="0">
                              <a:latin typeface="Cambria Math" panose="02040503050406030204" pitchFamily="18" charset="0"/>
                              <a:ea typeface="Cambria Math" panose="02040503050406030204" pitchFamily="18" charset="0"/>
                            </a:rPr>
                            <m:t>𝛼</m:t>
                          </m:r>
                        </m:num>
                        <m:den>
                          <m:r>
                            <a:rPr lang="en-US" altLang="zh-CN" b="0" i="1" smtClean="0">
                              <a:latin typeface="Cambria Math" panose="02040503050406030204" pitchFamily="18" charset="0"/>
                              <a:ea typeface="Cambria Math" panose="02040503050406030204" pitchFamily="18" charset="0"/>
                            </a:rPr>
                            <m:t>𝑐𝑜𝑠</m:t>
                          </m:r>
                          <m:r>
                            <a:rPr lang="zh-CN" altLang="en-US" b="0" i="1" smtClean="0">
                              <a:latin typeface="Cambria Math" panose="02040503050406030204" pitchFamily="18" charset="0"/>
                              <a:ea typeface="Cambria Math" panose="02040503050406030204" pitchFamily="18" charset="0"/>
                            </a:rPr>
                            <m:t>𝛼</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𝑠𝑖𝑛</m:t>
                      </m:r>
                      <m:r>
                        <a:rPr lang="zh-CN" altLang="en-US"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baseline="-2500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𝑐𝑜𝑠</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i="1" baseline="-2500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𝑠𝑖𝑛</m:t>
                      </m:r>
                      <m:r>
                        <a:rPr lang="zh-CN" altLang="en-US" b="0" i="1" smtClean="0">
                          <a:latin typeface="Cambria Math" panose="02040503050406030204" pitchFamily="18" charset="0"/>
                          <a:ea typeface="Cambria Math" panose="02040503050406030204" pitchFamily="18" charset="0"/>
                        </a:rPr>
                        <m:t>𝜃</m:t>
                      </m:r>
                    </m:oMath>
                  </m:oMathPara>
                </a14:m>
                <a:endParaRPr lang="zh-CN" altLang="en-US" dirty="0"/>
              </a:p>
            </p:txBody>
          </p:sp>
        </mc:Choice>
        <mc:Fallback xmlns="">
          <p:sp>
            <p:nvSpPr>
              <p:cNvPr id="6" name="文本框 5">
                <a:extLst>
                  <a:ext uri="{FF2B5EF4-FFF2-40B4-BE49-F238E27FC236}">
                    <a16:creationId xmlns:a16="http://schemas.microsoft.com/office/drawing/2014/main" id="{97F01634-AA63-ACE7-AD71-2BA7F4C14173}"/>
                  </a:ext>
                </a:extLst>
              </p:cNvPr>
              <p:cNvSpPr txBox="1">
                <a:spLocks noRot="1" noChangeAspect="1" noMove="1" noResize="1" noEditPoints="1" noAdjustHandles="1" noChangeArrowheads="1" noChangeShapeType="1" noTextEdit="1"/>
              </p:cNvSpPr>
              <p:nvPr/>
            </p:nvSpPr>
            <p:spPr>
              <a:xfrm>
                <a:off x="1584495" y="2569098"/>
                <a:ext cx="5605062" cy="1965410"/>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二、</a:t>
            </a:r>
            <a:r>
              <a:rPr lang="en-US" altLang="zh-CN" sz="1800" b="1" dirty="0" err="1">
                <a:latin typeface="微软雅黑" panose="020B0503020204020204" charset="-122"/>
                <a:ea typeface="微软雅黑" panose="020B0503020204020204" charset="-122"/>
                <a:cs typeface="微软雅黑" panose="020B0503020204020204" charset="-122"/>
              </a:rPr>
              <a:t>Fastertransformer</a:t>
            </a:r>
            <a:r>
              <a:rPr lang="zh-CN" altLang="en-US" sz="1800" b="1" dirty="0">
                <a:latin typeface="微软雅黑" panose="020B0503020204020204" charset="-122"/>
                <a:ea typeface="微软雅黑" panose="020B0503020204020204" charset="-122"/>
                <a:cs typeface="微软雅黑" panose="020B0503020204020204" charset="-122"/>
              </a:rPr>
              <a:t>介绍</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C388BE02-5D30-D021-3316-D6CE61712C95}"/>
              </a:ext>
            </a:extLst>
          </p:cNvPr>
          <p:cNvSpPr txBox="1"/>
          <p:nvPr/>
        </p:nvSpPr>
        <p:spPr>
          <a:xfrm>
            <a:off x="4806677" y="3904402"/>
            <a:ext cx="2725519" cy="276999"/>
          </a:xfrm>
          <a:prstGeom prst="rect">
            <a:avLst/>
          </a:prstGeom>
          <a:noFill/>
        </p:spPr>
        <p:txBody>
          <a:bodyPr wrap="square" rtlCol="0">
            <a:spAutoFit/>
          </a:bodyPr>
          <a:lstStyle/>
          <a:p>
            <a:r>
              <a:rPr lang="en-US" altLang="zh-CN" sz="1200" dirty="0" err="1"/>
              <a:t>bert</a:t>
            </a:r>
            <a:r>
              <a:rPr lang="zh-CN" altLang="en-US" sz="1200" dirty="0"/>
              <a:t>模型</a:t>
            </a:r>
            <a:r>
              <a:rPr lang="en-US" altLang="zh-CN" sz="1200" dirty="0" err="1"/>
              <a:t>pytorch</a:t>
            </a:r>
            <a:r>
              <a:rPr lang="zh-CN" altLang="en-US" sz="1200" dirty="0"/>
              <a:t>版本性能提升倍率</a:t>
            </a:r>
          </a:p>
        </p:txBody>
      </p:sp>
      <p:pic>
        <p:nvPicPr>
          <p:cNvPr id="6" name="图片 5">
            <a:extLst>
              <a:ext uri="{FF2B5EF4-FFF2-40B4-BE49-F238E27FC236}">
                <a16:creationId xmlns:a16="http://schemas.microsoft.com/office/drawing/2014/main" id="{1E55CDAA-AF97-8E6D-2BD1-2D368D4D2B87}"/>
              </a:ext>
            </a:extLst>
          </p:cNvPr>
          <p:cNvPicPr>
            <a:picLocks noChangeAspect="1"/>
          </p:cNvPicPr>
          <p:nvPr/>
        </p:nvPicPr>
        <p:blipFill>
          <a:blip r:embed="rId3"/>
          <a:stretch>
            <a:fillRect/>
          </a:stretch>
        </p:blipFill>
        <p:spPr>
          <a:xfrm>
            <a:off x="3395597" y="589951"/>
            <a:ext cx="5547681" cy="3198033"/>
          </a:xfrm>
          <a:prstGeom prst="rect">
            <a:avLst/>
          </a:prstGeom>
        </p:spPr>
      </p:pic>
      <p:sp>
        <p:nvSpPr>
          <p:cNvPr id="7" name="文本框 6">
            <a:extLst>
              <a:ext uri="{FF2B5EF4-FFF2-40B4-BE49-F238E27FC236}">
                <a16:creationId xmlns:a16="http://schemas.microsoft.com/office/drawing/2014/main" id="{5367566E-1E48-4087-8A94-7B48A309BA0F}"/>
              </a:ext>
            </a:extLst>
          </p:cNvPr>
          <p:cNvSpPr txBox="1"/>
          <p:nvPr/>
        </p:nvSpPr>
        <p:spPr>
          <a:xfrm>
            <a:off x="200722" y="1281026"/>
            <a:ext cx="3129776" cy="1815882"/>
          </a:xfrm>
          <a:prstGeom prst="rect">
            <a:avLst/>
          </a:prstGeom>
          <a:noFill/>
        </p:spPr>
        <p:txBody>
          <a:bodyPr wrap="square" rtlCol="0">
            <a:spAutoFit/>
          </a:bodyPr>
          <a:lstStyle/>
          <a:p>
            <a:r>
              <a:rPr lang="en-US" altLang="zh-CN" b="0" i="0" dirty="0">
                <a:solidFill>
                  <a:srgbClr val="121212"/>
                </a:solidFill>
                <a:effectLst/>
                <a:latin typeface="-apple-system"/>
              </a:rPr>
              <a:t>NVIDIA </a:t>
            </a:r>
            <a:r>
              <a:rPr lang="en-US" altLang="zh-CN" b="0" i="0" dirty="0" err="1">
                <a:solidFill>
                  <a:srgbClr val="121212"/>
                </a:solidFill>
                <a:effectLst/>
                <a:latin typeface="-apple-system"/>
              </a:rPr>
              <a:t>FasterTransformer</a:t>
            </a:r>
            <a:r>
              <a:rPr lang="en-US" altLang="zh-CN" b="0" i="0" dirty="0">
                <a:solidFill>
                  <a:srgbClr val="121212"/>
                </a:solidFill>
                <a:effectLst/>
                <a:latin typeface="-apple-system"/>
              </a:rPr>
              <a:t> (FT) </a:t>
            </a:r>
            <a:r>
              <a:rPr lang="zh-CN" altLang="en-US" b="0" i="0" dirty="0">
                <a:solidFill>
                  <a:srgbClr val="121212"/>
                </a:solidFill>
                <a:effectLst/>
                <a:latin typeface="-apple-system"/>
              </a:rPr>
              <a:t>是一个库，用于实现基于 </a:t>
            </a:r>
            <a:r>
              <a:rPr lang="en-US" altLang="zh-CN" b="0" i="0" dirty="0">
                <a:solidFill>
                  <a:srgbClr val="121212"/>
                </a:solidFill>
                <a:effectLst/>
                <a:latin typeface="-apple-system"/>
              </a:rPr>
              <a:t>Transformer </a:t>
            </a:r>
            <a:r>
              <a:rPr lang="zh-CN" altLang="en-US" b="0" i="0" dirty="0">
                <a:solidFill>
                  <a:srgbClr val="121212"/>
                </a:solidFill>
                <a:effectLst/>
                <a:latin typeface="-apple-system"/>
              </a:rPr>
              <a:t>的神经网络推理的加速引擎，特别强调大型模型，以分布式方式跨越许多 </a:t>
            </a:r>
            <a:r>
              <a:rPr lang="en-US" altLang="zh-CN" b="0" i="0" dirty="0">
                <a:solidFill>
                  <a:srgbClr val="121212"/>
                </a:solidFill>
                <a:effectLst/>
                <a:latin typeface="-apple-system"/>
              </a:rPr>
              <a:t>GPU </a:t>
            </a:r>
            <a:r>
              <a:rPr lang="zh-CN" altLang="en-US" b="0" i="0" dirty="0">
                <a:solidFill>
                  <a:srgbClr val="121212"/>
                </a:solidFill>
                <a:effectLst/>
                <a:latin typeface="-apple-system"/>
              </a:rPr>
              <a:t>和节点。</a:t>
            </a:r>
            <a:endParaRPr lang="en-US" altLang="zh-CN" b="0" i="0" dirty="0">
              <a:solidFill>
                <a:srgbClr val="121212"/>
              </a:solidFill>
              <a:effectLst/>
              <a:latin typeface="-apple-system"/>
            </a:endParaRPr>
          </a:p>
          <a:p>
            <a:r>
              <a:rPr lang="zh-CN" altLang="en-US" b="0" i="0" dirty="0">
                <a:solidFill>
                  <a:srgbClr val="121212"/>
                </a:solidFill>
                <a:effectLst/>
                <a:latin typeface="-apple-system"/>
              </a:rPr>
              <a:t>它是用 </a:t>
            </a:r>
            <a:r>
              <a:rPr lang="en-US" altLang="zh-CN" b="0" i="0" dirty="0">
                <a:solidFill>
                  <a:srgbClr val="121212"/>
                </a:solidFill>
                <a:effectLst/>
                <a:latin typeface="-apple-system"/>
              </a:rPr>
              <a:t>C++/CUDA </a:t>
            </a:r>
            <a:r>
              <a:rPr lang="zh-CN" altLang="en-US" b="0" i="0" dirty="0">
                <a:solidFill>
                  <a:srgbClr val="121212"/>
                </a:solidFill>
                <a:effectLst/>
                <a:latin typeface="-apple-system"/>
              </a:rPr>
              <a:t>编写的，依赖于高度优化的 </a:t>
            </a:r>
            <a:r>
              <a:rPr lang="en-US" altLang="zh-CN" b="0" i="0" dirty="0" err="1">
                <a:solidFill>
                  <a:srgbClr val="121212"/>
                </a:solidFill>
                <a:effectLst/>
                <a:latin typeface="-apple-system"/>
              </a:rPr>
              <a:t>cuBLAS</a:t>
            </a:r>
            <a:r>
              <a:rPr lang="zh-CN" altLang="en-US" b="0" i="0" dirty="0">
                <a:solidFill>
                  <a:srgbClr val="121212"/>
                </a:solidFill>
                <a:effectLst/>
                <a:latin typeface="-apple-system"/>
              </a:rPr>
              <a:t>、</a:t>
            </a:r>
            <a:r>
              <a:rPr lang="en-US" altLang="zh-CN" b="0" i="0" dirty="0" err="1">
                <a:solidFill>
                  <a:srgbClr val="121212"/>
                </a:solidFill>
                <a:effectLst/>
                <a:latin typeface="-apple-system"/>
              </a:rPr>
              <a:t>cuBLASLt</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cuSPARSELt</a:t>
            </a:r>
            <a:r>
              <a:rPr lang="en-US" altLang="zh-CN" b="0" i="0" dirty="0">
                <a:solidFill>
                  <a:srgbClr val="121212"/>
                </a:solidFill>
                <a:effectLst/>
                <a:latin typeface="-apple-system"/>
              </a:rPr>
              <a:t> </a:t>
            </a:r>
            <a:r>
              <a:rPr lang="zh-CN" altLang="en-US" b="0" i="0" dirty="0">
                <a:solidFill>
                  <a:srgbClr val="121212"/>
                </a:solidFill>
                <a:effectLst/>
                <a:latin typeface="-apple-system"/>
              </a:rPr>
              <a:t>库。</a:t>
            </a:r>
            <a:endParaRPr lang="zh-CN" altLang="en-US" dirty="0"/>
          </a:p>
        </p:txBody>
      </p:sp>
    </p:spTree>
    <p:extLst>
      <p:ext uri="{BB962C8B-B14F-4D97-AF65-F5344CB8AC3E}">
        <p14:creationId xmlns:p14="http://schemas.microsoft.com/office/powerpoint/2010/main" val="40519741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二、</a:t>
            </a:r>
            <a:r>
              <a:rPr lang="en-US" altLang="zh-CN" sz="1800" b="1" dirty="0" err="1">
                <a:latin typeface="微软雅黑" panose="020B0503020204020204" charset="-122"/>
                <a:ea typeface="微软雅黑" panose="020B0503020204020204" charset="-122"/>
                <a:cs typeface="微软雅黑" panose="020B0503020204020204" charset="-122"/>
              </a:rPr>
              <a:t>Fastertransformer</a:t>
            </a:r>
            <a:r>
              <a:rPr lang="zh-CN" altLang="en-US" sz="1800" b="1" dirty="0">
                <a:latin typeface="微软雅黑" panose="020B0503020204020204" charset="-122"/>
                <a:ea typeface="微软雅黑" panose="020B0503020204020204" charset="-122"/>
                <a:cs typeface="微软雅黑" panose="020B0503020204020204" charset="-122"/>
              </a:rPr>
              <a:t>介绍</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DBFBAF33-F1D2-034F-BEBB-2684FE0508C5}"/>
              </a:ext>
            </a:extLst>
          </p:cNvPr>
          <p:cNvSpPr txBox="1"/>
          <p:nvPr/>
        </p:nvSpPr>
        <p:spPr>
          <a:xfrm>
            <a:off x="581025" y="542685"/>
            <a:ext cx="2772937" cy="1384995"/>
          </a:xfrm>
          <a:prstGeom prst="rect">
            <a:avLst/>
          </a:prstGeom>
          <a:noFill/>
        </p:spPr>
        <p:txBody>
          <a:bodyPr wrap="square" rtlCol="0">
            <a:spAutoFit/>
          </a:bodyPr>
          <a:lstStyle/>
          <a:p>
            <a:r>
              <a:rPr lang="zh-CN" altLang="en-US" sz="1200" dirty="0"/>
              <a:t>优化特性：</a:t>
            </a:r>
            <a:endParaRPr lang="en-US" altLang="zh-CN" sz="1200" dirty="0"/>
          </a:p>
          <a:p>
            <a:r>
              <a:rPr lang="en-US" altLang="zh-CN" sz="1200" dirty="0"/>
              <a:t>	</a:t>
            </a:r>
            <a:r>
              <a:rPr lang="zh-CN" altLang="en-US" sz="1200" dirty="0"/>
              <a:t>张量并行</a:t>
            </a:r>
            <a:endParaRPr lang="en-US" altLang="zh-CN" sz="1200" dirty="0"/>
          </a:p>
          <a:p>
            <a:r>
              <a:rPr lang="en-US" altLang="zh-CN" sz="1200" dirty="0"/>
              <a:t>	</a:t>
            </a:r>
            <a:r>
              <a:rPr lang="zh-CN" altLang="en-US" sz="1200" dirty="0"/>
              <a:t>流水线并行</a:t>
            </a:r>
            <a:endParaRPr lang="en-US" altLang="zh-CN" sz="1200" dirty="0"/>
          </a:p>
          <a:p>
            <a:r>
              <a:rPr lang="en-US" altLang="zh-CN" sz="1200" dirty="0"/>
              <a:t>	</a:t>
            </a:r>
            <a:r>
              <a:rPr lang="zh-CN" altLang="en-US" sz="1200" dirty="0"/>
              <a:t>算子融合</a:t>
            </a:r>
            <a:endParaRPr lang="en-US" altLang="zh-CN" sz="1200" dirty="0"/>
          </a:p>
          <a:p>
            <a:r>
              <a:rPr lang="en-US" altLang="zh-CN" sz="1200" dirty="0"/>
              <a:t>	KV cache</a:t>
            </a:r>
          </a:p>
          <a:p>
            <a:r>
              <a:rPr lang="en-US" altLang="zh-CN" sz="1200" dirty="0"/>
              <a:t>	Smooth Quant</a:t>
            </a:r>
          </a:p>
          <a:p>
            <a:r>
              <a:rPr lang="en-US" altLang="zh-CN" sz="1200" dirty="0"/>
              <a:t>	…</a:t>
            </a:r>
            <a:endParaRPr lang="zh-CN" altLang="en-US" sz="1200" dirty="0"/>
          </a:p>
        </p:txBody>
      </p:sp>
      <p:pic>
        <p:nvPicPr>
          <p:cNvPr id="10" name="图片 9">
            <a:extLst>
              <a:ext uri="{FF2B5EF4-FFF2-40B4-BE49-F238E27FC236}">
                <a16:creationId xmlns:a16="http://schemas.microsoft.com/office/drawing/2014/main" id="{EAA253C9-B126-1DEF-1116-0403544E6CFE}"/>
              </a:ext>
            </a:extLst>
          </p:cNvPr>
          <p:cNvPicPr>
            <a:picLocks noChangeAspect="1"/>
          </p:cNvPicPr>
          <p:nvPr/>
        </p:nvPicPr>
        <p:blipFill>
          <a:blip r:embed="rId3"/>
          <a:stretch>
            <a:fillRect/>
          </a:stretch>
        </p:blipFill>
        <p:spPr>
          <a:xfrm>
            <a:off x="5440516" y="574979"/>
            <a:ext cx="3040265" cy="3328724"/>
          </a:xfrm>
          <a:prstGeom prst="rect">
            <a:avLst/>
          </a:prstGeom>
        </p:spPr>
      </p:pic>
      <p:sp>
        <p:nvSpPr>
          <p:cNvPr id="5" name="文本框 4">
            <a:extLst>
              <a:ext uri="{FF2B5EF4-FFF2-40B4-BE49-F238E27FC236}">
                <a16:creationId xmlns:a16="http://schemas.microsoft.com/office/drawing/2014/main" id="{48A0BE65-2413-C391-E386-E3628E258426}"/>
              </a:ext>
            </a:extLst>
          </p:cNvPr>
          <p:cNvSpPr txBox="1"/>
          <p:nvPr/>
        </p:nvSpPr>
        <p:spPr>
          <a:xfrm>
            <a:off x="6037831" y="3989732"/>
            <a:ext cx="1968299" cy="307777"/>
          </a:xfrm>
          <a:prstGeom prst="rect">
            <a:avLst/>
          </a:prstGeom>
          <a:noFill/>
        </p:spPr>
        <p:txBody>
          <a:bodyPr wrap="square" rtlCol="0">
            <a:spAutoFit/>
          </a:bodyPr>
          <a:lstStyle/>
          <a:p>
            <a:r>
              <a:rPr lang="zh-CN" altLang="en-US" dirty="0"/>
              <a:t>算子融合</a:t>
            </a:r>
            <a:r>
              <a:rPr lang="en-US" altLang="zh-CN" dirty="0"/>
              <a:t>+KV Cache</a:t>
            </a:r>
            <a:endParaRPr lang="zh-CN" altLang="en-US" dirty="0"/>
          </a:p>
        </p:txBody>
      </p:sp>
      <p:pic>
        <p:nvPicPr>
          <p:cNvPr id="11" name="图片 10">
            <a:extLst>
              <a:ext uri="{FF2B5EF4-FFF2-40B4-BE49-F238E27FC236}">
                <a16:creationId xmlns:a16="http://schemas.microsoft.com/office/drawing/2014/main" id="{4810816B-AB97-F2DE-E756-136F50B425DB}"/>
              </a:ext>
            </a:extLst>
          </p:cNvPr>
          <p:cNvPicPr>
            <a:picLocks noChangeAspect="1"/>
          </p:cNvPicPr>
          <p:nvPr/>
        </p:nvPicPr>
        <p:blipFill>
          <a:blip r:embed="rId4"/>
          <a:stretch>
            <a:fillRect/>
          </a:stretch>
        </p:blipFill>
        <p:spPr>
          <a:xfrm>
            <a:off x="1000731" y="3271755"/>
            <a:ext cx="3121969" cy="962607"/>
          </a:xfrm>
          <a:prstGeom prst="rect">
            <a:avLst/>
          </a:prstGeom>
        </p:spPr>
      </p:pic>
      <p:sp>
        <p:nvSpPr>
          <p:cNvPr id="12" name="文本框 11">
            <a:extLst>
              <a:ext uri="{FF2B5EF4-FFF2-40B4-BE49-F238E27FC236}">
                <a16:creationId xmlns:a16="http://schemas.microsoft.com/office/drawing/2014/main" id="{A9173090-784A-B566-14DC-A94E3060DC2A}"/>
              </a:ext>
            </a:extLst>
          </p:cNvPr>
          <p:cNvSpPr txBox="1"/>
          <p:nvPr/>
        </p:nvSpPr>
        <p:spPr>
          <a:xfrm>
            <a:off x="1477316" y="4234362"/>
            <a:ext cx="2094046" cy="307777"/>
          </a:xfrm>
          <a:prstGeom prst="rect">
            <a:avLst/>
          </a:prstGeom>
          <a:noFill/>
        </p:spPr>
        <p:txBody>
          <a:bodyPr wrap="square" rtlCol="0">
            <a:spAutoFit/>
          </a:bodyPr>
          <a:lstStyle/>
          <a:p>
            <a:pPr algn="ctr"/>
            <a:r>
              <a:rPr lang="zh-CN" altLang="en-US" dirty="0"/>
              <a:t>张量并行与流水线并行</a:t>
            </a:r>
          </a:p>
        </p:txBody>
      </p:sp>
      <p:pic>
        <p:nvPicPr>
          <p:cNvPr id="17" name="图片 16">
            <a:extLst>
              <a:ext uri="{FF2B5EF4-FFF2-40B4-BE49-F238E27FC236}">
                <a16:creationId xmlns:a16="http://schemas.microsoft.com/office/drawing/2014/main" id="{EC1013A3-36B5-1E77-03F9-39E2D0D2AA7C}"/>
              </a:ext>
            </a:extLst>
          </p:cNvPr>
          <p:cNvPicPr>
            <a:picLocks noChangeAspect="1"/>
          </p:cNvPicPr>
          <p:nvPr/>
        </p:nvPicPr>
        <p:blipFill>
          <a:blip r:embed="rId5"/>
          <a:stretch>
            <a:fillRect/>
          </a:stretch>
        </p:blipFill>
        <p:spPr>
          <a:xfrm>
            <a:off x="1059343" y="1969559"/>
            <a:ext cx="2929992" cy="1260316"/>
          </a:xfrm>
          <a:prstGeom prst="rect">
            <a:avLst/>
          </a:prstGeom>
        </p:spPr>
      </p:pic>
    </p:spTree>
    <p:extLst>
      <p:ext uri="{BB962C8B-B14F-4D97-AF65-F5344CB8AC3E}">
        <p14:creationId xmlns:p14="http://schemas.microsoft.com/office/powerpoint/2010/main" val="10866957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张量并行</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3" name="矩形 2">
            <a:extLst>
              <a:ext uri="{FF2B5EF4-FFF2-40B4-BE49-F238E27FC236}">
                <a16:creationId xmlns:a16="http://schemas.microsoft.com/office/drawing/2014/main" id="{B9003AF7-EAA9-02CA-FA5F-3DF4DBF74BE8}"/>
              </a:ext>
            </a:extLst>
          </p:cNvPr>
          <p:cNvSpPr>
            <a:spLocks/>
          </p:cNvSpPr>
          <p:nvPr/>
        </p:nvSpPr>
        <p:spPr bwMode="auto">
          <a:xfrm>
            <a:off x="1099374" y="869756"/>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X</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3" name="矩形 12">
            <a:extLst>
              <a:ext uri="{FF2B5EF4-FFF2-40B4-BE49-F238E27FC236}">
                <a16:creationId xmlns:a16="http://schemas.microsoft.com/office/drawing/2014/main" id="{E8374A51-3697-5B3B-EBE6-026FE1691A56}"/>
              </a:ext>
            </a:extLst>
          </p:cNvPr>
          <p:cNvSpPr>
            <a:spLocks/>
          </p:cNvSpPr>
          <p:nvPr/>
        </p:nvSpPr>
        <p:spPr bwMode="auto">
          <a:xfrm>
            <a:off x="3292722" y="869756"/>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Y</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4" name="矩形 13">
            <a:extLst>
              <a:ext uri="{FF2B5EF4-FFF2-40B4-BE49-F238E27FC236}">
                <a16:creationId xmlns:a16="http://schemas.microsoft.com/office/drawing/2014/main" id="{A06EDACE-919F-6092-7DE5-C751EC463EE4}"/>
              </a:ext>
            </a:extLst>
          </p:cNvPr>
          <p:cNvSpPr>
            <a:spLocks/>
          </p:cNvSpPr>
          <p:nvPr/>
        </p:nvSpPr>
        <p:spPr bwMode="auto">
          <a:xfrm>
            <a:off x="5200543" y="869756"/>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Z</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5" name="矩形 14">
            <a:extLst>
              <a:ext uri="{FF2B5EF4-FFF2-40B4-BE49-F238E27FC236}">
                <a16:creationId xmlns:a16="http://schemas.microsoft.com/office/drawing/2014/main" id="{17E00BCA-541F-3543-4212-F3DE09F9D7EB}"/>
              </a:ext>
            </a:extLst>
          </p:cNvPr>
          <p:cNvSpPr/>
          <p:nvPr/>
        </p:nvSpPr>
        <p:spPr>
          <a:xfrm>
            <a:off x="2290020" y="869756"/>
            <a:ext cx="65915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X</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181D6F39-E571-EDD2-0D85-FF6B8641B1EC}"/>
              </a:ext>
            </a:extLst>
          </p:cNvPr>
          <p:cNvSpPr/>
          <p:nvPr/>
        </p:nvSpPr>
        <p:spPr>
          <a:xfrm>
            <a:off x="4333168" y="869756"/>
            <a:ext cx="752129"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842822E7-C5C7-4D58-5CBE-023067886CD1}"/>
              </a:ext>
            </a:extLst>
          </p:cNvPr>
          <p:cNvSpPr>
            <a:spLocks/>
          </p:cNvSpPr>
          <p:nvPr/>
        </p:nvSpPr>
        <p:spPr bwMode="auto">
          <a:xfrm>
            <a:off x="1099374" y="2173892"/>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X</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8" name="矩形 17">
            <a:extLst>
              <a:ext uri="{FF2B5EF4-FFF2-40B4-BE49-F238E27FC236}">
                <a16:creationId xmlns:a16="http://schemas.microsoft.com/office/drawing/2014/main" id="{83711574-536A-8C95-A381-000393486973}"/>
              </a:ext>
            </a:extLst>
          </p:cNvPr>
          <p:cNvSpPr>
            <a:spLocks/>
          </p:cNvSpPr>
          <p:nvPr/>
        </p:nvSpPr>
        <p:spPr bwMode="auto">
          <a:xfrm>
            <a:off x="3237948" y="2173892"/>
            <a:ext cx="4608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Y1</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0" name="矩形 19">
            <a:extLst>
              <a:ext uri="{FF2B5EF4-FFF2-40B4-BE49-F238E27FC236}">
                <a16:creationId xmlns:a16="http://schemas.microsoft.com/office/drawing/2014/main" id="{B9953FA5-614F-C2AD-4B63-2D6C57A8D1AD}"/>
              </a:ext>
            </a:extLst>
          </p:cNvPr>
          <p:cNvSpPr/>
          <p:nvPr/>
        </p:nvSpPr>
        <p:spPr>
          <a:xfrm>
            <a:off x="2290020" y="2173892"/>
            <a:ext cx="65915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X</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1" name="矩形 20">
            <a:extLst>
              <a:ext uri="{FF2B5EF4-FFF2-40B4-BE49-F238E27FC236}">
                <a16:creationId xmlns:a16="http://schemas.microsoft.com/office/drawing/2014/main" id="{CF5BBAA4-E99F-37C8-BF7B-6CEEC75B47F3}"/>
              </a:ext>
            </a:extLst>
          </p:cNvPr>
          <p:cNvSpPr/>
          <p:nvPr/>
        </p:nvSpPr>
        <p:spPr>
          <a:xfrm>
            <a:off x="4333168" y="2173892"/>
            <a:ext cx="752129"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44B18972-39BF-9B96-7F37-D7FFED0B49D1}"/>
              </a:ext>
            </a:extLst>
          </p:cNvPr>
          <p:cNvSpPr>
            <a:spLocks/>
          </p:cNvSpPr>
          <p:nvPr/>
        </p:nvSpPr>
        <p:spPr bwMode="auto">
          <a:xfrm>
            <a:off x="3292722" y="3518238"/>
            <a:ext cx="925200" cy="4608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en-US" altLang="zh-CN" sz="2000" dirty="0">
                <a:solidFill>
                  <a:schemeClr val="tx1"/>
                </a:solidFill>
                <a:latin typeface="Verdana" panose="020B0604030504040204" charset="0"/>
                <a:ea typeface="MS PGothic" panose="020B0600070205080204" charset="-128"/>
                <a:cs typeface="MS PGothic" panose="020B0600070205080204" charset="-128"/>
              </a:rPr>
              <a:t>Y1</a:t>
            </a: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4" name="矩形 23">
            <a:extLst>
              <a:ext uri="{FF2B5EF4-FFF2-40B4-BE49-F238E27FC236}">
                <a16:creationId xmlns:a16="http://schemas.microsoft.com/office/drawing/2014/main" id="{22B4B450-7E14-A36E-873F-A7FBF9AB3DAE}"/>
              </a:ext>
            </a:extLst>
          </p:cNvPr>
          <p:cNvSpPr>
            <a:spLocks/>
          </p:cNvSpPr>
          <p:nvPr/>
        </p:nvSpPr>
        <p:spPr bwMode="auto">
          <a:xfrm>
            <a:off x="8020117" y="3478028"/>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Z</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5" name="矩形 24">
            <a:extLst>
              <a:ext uri="{FF2B5EF4-FFF2-40B4-BE49-F238E27FC236}">
                <a16:creationId xmlns:a16="http://schemas.microsoft.com/office/drawing/2014/main" id="{8E3C9E07-9DE4-2DFB-86A8-70380533A2DD}"/>
              </a:ext>
            </a:extLst>
          </p:cNvPr>
          <p:cNvSpPr/>
          <p:nvPr/>
        </p:nvSpPr>
        <p:spPr>
          <a:xfrm>
            <a:off x="2290020" y="3478028"/>
            <a:ext cx="65915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X</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矩形 25">
            <a:extLst>
              <a:ext uri="{FF2B5EF4-FFF2-40B4-BE49-F238E27FC236}">
                <a16:creationId xmlns:a16="http://schemas.microsoft.com/office/drawing/2014/main" id="{078E42B4-13AA-AF73-D418-86DF23E1CF7E}"/>
              </a:ext>
            </a:extLst>
          </p:cNvPr>
          <p:cNvSpPr/>
          <p:nvPr/>
        </p:nvSpPr>
        <p:spPr>
          <a:xfrm>
            <a:off x="4333168" y="3478028"/>
            <a:ext cx="752129"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 name="矩形 26">
            <a:extLst>
              <a:ext uri="{FF2B5EF4-FFF2-40B4-BE49-F238E27FC236}">
                <a16:creationId xmlns:a16="http://schemas.microsoft.com/office/drawing/2014/main" id="{54C800F3-9F47-D014-015F-8DC42DB07E0A}"/>
              </a:ext>
            </a:extLst>
          </p:cNvPr>
          <p:cNvSpPr>
            <a:spLocks/>
          </p:cNvSpPr>
          <p:nvPr/>
        </p:nvSpPr>
        <p:spPr bwMode="auto">
          <a:xfrm>
            <a:off x="3872368" y="2173892"/>
            <a:ext cx="4608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Y2</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9" name="矩形 28">
            <a:extLst>
              <a:ext uri="{FF2B5EF4-FFF2-40B4-BE49-F238E27FC236}">
                <a16:creationId xmlns:a16="http://schemas.microsoft.com/office/drawing/2014/main" id="{FF483A0C-A3D9-B1F2-2AAC-193C87567627}"/>
              </a:ext>
            </a:extLst>
          </p:cNvPr>
          <p:cNvSpPr>
            <a:spLocks/>
          </p:cNvSpPr>
          <p:nvPr/>
        </p:nvSpPr>
        <p:spPr bwMode="auto">
          <a:xfrm>
            <a:off x="5183458" y="2173892"/>
            <a:ext cx="4608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lang="en-US" altLang="zh-CN" sz="2000" dirty="0">
                <a:solidFill>
                  <a:schemeClr val="tx1"/>
                </a:solidFill>
                <a:latin typeface="Verdana" panose="020B0604030504040204" charset="0"/>
                <a:ea typeface="MS PGothic" panose="020B0600070205080204" charset="-128"/>
                <a:cs typeface="MS PGothic" panose="020B0600070205080204" charset="-128"/>
              </a:rPr>
              <a:t>Z</a:t>
            </a: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1</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0" name="矩形 29">
            <a:extLst>
              <a:ext uri="{FF2B5EF4-FFF2-40B4-BE49-F238E27FC236}">
                <a16:creationId xmlns:a16="http://schemas.microsoft.com/office/drawing/2014/main" id="{EEF3F8CD-8793-A2C3-740E-34DA712DB681}"/>
              </a:ext>
            </a:extLst>
          </p:cNvPr>
          <p:cNvSpPr>
            <a:spLocks/>
          </p:cNvSpPr>
          <p:nvPr/>
        </p:nvSpPr>
        <p:spPr bwMode="auto">
          <a:xfrm>
            <a:off x="5817878" y="2173892"/>
            <a:ext cx="4608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Z2</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2" name="箭头: 燕尾形 31">
            <a:extLst>
              <a:ext uri="{FF2B5EF4-FFF2-40B4-BE49-F238E27FC236}">
                <a16:creationId xmlns:a16="http://schemas.microsoft.com/office/drawing/2014/main" id="{34C2672A-88B5-9B28-8797-23BDE1AA0182}"/>
              </a:ext>
            </a:extLst>
          </p:cNvPr>
          <p:cNvSpPr/>
          <p:nvPr/>
        </p:nvSpPr>
        <p:spPr bwMode="auto">
          <a:xfrm>
            <a:off x="6501159" y="2421572"/>
            <a:ext cx="752129" cy="427970"/>
          </a:xfrm>
          <a:prstGeom prst="notchedRight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i="0" u="none" strike="noStrike" normalizeH="0" baseline="0">
              <a:ln w="0"/>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cs typeface="MS PGothic" panose="020B0600070205080204" charset="-128"/>
            </a:endParaRPr>
          </a:p>
        </p:txBody>
      </p:sp>
      <p:sp>
        <p:nvSpPr>
          <p:cNvPr id="33" name="矩形 32">
            <a:extLst>
              <a:ext uri="{FF2B5EF4-FFF2-40B4-BE49-F238E27FC236}">
                <a16:creationId xmlns:a16="http://schemas.microsoft.com/office/drawing/2014/main" id="{DD4BCED5-81BB-4171-D043-CED6CA5BBC93}"/>
              </a:ext>
            </a:extLst>
          </p:cNvPr>
          <p:cNvSpPr>
            <a:spLocks/>
          </p:cNvSpPr>
          <p:nvPr/>
        </p:nvSpPr>
        <p:spPr bwMode="auto">
          <a:xfrm>
            <a:off x="7437354" y="2173892"/>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Z</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4" name="矩形 33">
            <a:extLst>
              <a:ext uri="{FF2B5EF4-FFF2-40B4-BE49-F238E27FC236}">
                <a16:creationId xmlns:a16="http://schemas.microsoft.com/office/drawing/2014/main" id="{1675D173-6E06-C41B-9D01-A77D6C539595}"/>
              </a:ext>
            </a:extLst>
          </p:cNvPr>
          <p:cNvSpPr>
            <a:spLocks/>
          </p:cNvSpPr>
          <p:nvPr/>
        </p:nvSpPr>
        <p:spPr bwMode="auto">
          <a:xfrm>
            <a:off x="3292722" y="4083554"/>
            <a:ext cx="925200" cy="4608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en-US" altLang="zh-CN" sz="2000" dirty="0">
                <a:solidFill>
                  <a:schemeClr val="tx1"/>
                </a:solidFill>
                <a:latin typeface="Verdana" panose="020B0604030504040204" charset="0"/>
                <a:ea typeface="MS PGothic" panose="020B0600070205080204" charset="-128"/>
                <a:cs typeface="MS PGothic" panose="020B0600070205080204" charset="-128"/>
              </a:rPr>
              <a:t>Y2</a:t>
            </a: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5" name="矩形 34">
            <a:extLst>
              <a:ext uri="{FF2B5EF4-FFF2-40B4-BE49-F238E27FC236}">
                <a16:creationId xmlns:a16="http://schemas.microsoft.com/office/drawing/2014/main" id="{AD296066-E596-6F68-8B4A-27A69CD89CE7}"/>
              </a:ext>
            </a:extLst>
          </p:cNvPr>
          <p:cNvSpPr>
            <a:spLocks/>
          </p:cNvSpPr>
          <p:nvPr/>
        </p:nvSpPr>
        <p:spPr bwMode="auto">
          <a:xfrm>
            <a:off x="1015519" y="3518238"/>
            <a:ext cx="4608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X1</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6" name="矩形 35">
            <a:extLst>
              <a:ext uri="{FF2B5EF4-FFF2-40B4-BE49-F238E27FC236}">
                <a16:creationId xmlns:a16="http://schemas.microsoft.com/office/drawing/2014/main" id="{32694A8D-25A4-D893-786E-5093BE777FBC}"/>
              </a:ext>
            </a:extLst>
          </p:cNvPr>
          <p:cNvSpPr>
            <a:spLocks/>
          </p:cNvSpPr>
          <p:nvPr/>
        </p:nvSpPr>
        <p:spPr bwMode="auto">
          <a:xfrm>
            <a:off x="1649939" y="3518238"/>
            <a:ext cx="4608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X2</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7" name="矩形 36">
            <a:extLst>
              <a:ext uri="{FF2B5EF4-FFF2-40B4-BE49-F238E27FC236}">
                <a16:creationId xmlns:a16="http://schemas.microsoft.com/office/drawing/2014/main" id="{AD56575A-2705-DBAF-2162-1B93ED72E555}"/>
              </a:ext>
            </a:extLst>
          </p:cNvPr>
          <p:cNvSpPr>
            <a:spLocks/>
          </p:cNvSpPr>
          <p:nvPr/>
        </p:nvSpPr>
        <p:spPr bwMode="auto">
          <a:xfrm>
            <a:off x="5045559" y="3516368"/>
            <a:ext cx="925200" cy="925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lang="en-US" altLang="zh-CN" sz="2000" dirty="0">
                <a:solidFill>
                  <a:schemeClr val="tx1"/>
                </a:solidFill>
                <a:latin typeface="Verdana" panose="020B0604030504040204" charset="0"/>
                <a:ea typeface="MS PGothic" panose="020B0600070205080204" charset="-128"/>
                <a:cs typeface="MS PGothic" panose="020B0600070205080204" charset="-128"/>
              </a:rPr>
              <a:t>X1Y1</a:t>
            </a: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8" name="矩形 37">
            <a:extLst>
              <a:ext uri="{FF2B5EF4-FFF2-40B4-BE49-F238E27FC236}">
                <a16:creationId xmlns:a16="http://schemas.microsoft.com/office/drawing/2014/main" id="{3F64B5A0-820D-8607-5B27-D3E34B471D2F}"/>
              </a:ext>
            </a:extLst>
          </p:cNvPr>
          <p:cNvSpPr>
            <a:spLocks/>
          </p:cNvSpPr>
          <p:nvPr/>
        </p:nvSpPr>
        <p:spPr bwMode="auto">
          <a:xfrm>
            <a:off x="6140775" y="3516368"/>
            <a:ext cx="925200" cy="9252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X2Y2</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9" name="箭头: 燕尾形 38">
            <a:extLst>
              <a:ext uri="{FF2B5EF4-FFF2-40B4-BE49-F238E27FC236}">
                <a16:creationId xmlns:a16="http://schemas.microsoft.com/office/drawing/2014/main" id="{7C824A44-EE06-B58E-3763-54ADA92DE554}"/>
              </a:ext>
            </a:extLst>
          </p:cNvPr>
          <p:cNvSpPr/>
          <p:nvPr/>
        </p:nvSpPr>
        <p:spPr bwMode="auto">
          <a:xfrm>
            <a:off x="7195532" y="3725708"/>
            <a:ext cx="685060" cy="427970"/>
          </a:xfrm>
          <a:prstGeom prst="notchedRight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i="0" u="none" strike="noStrike" normalizeH="0" baseline="0">
              <a:ln w="0"/>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10972217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流水线并行</a:t>
            </a:r>
            <a:endParaRPr lang="en-US" altLang="zh-CN" sz="1800" b="1"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732CAC3A-3739-DF02-67C0-E1BEC0750367}"/>
              </a:ext>
            </a:extLst>
          </p:cNvPr>
          <p:cNvPicPr>
            <a:picLocks noChangeAspect="1"/>
          </p:cNvPicPr>
          <p:nvPr/>
        </p:nvPicPr>
        <p:blipFill>
          <a:blip r:embed="rId3"/>
          <a:stretch>
            <a:fillRect/>
          </a:stretch>
        </p:blipFill>
        <p:spPr>
          <a:xfrm>
            <a:off x="1925602" y="782432"/>
            <a:ext cx="3121969" cy="986370"/>
          </a:xfrm>
          <a:prstGeom prst="rect">
            <a:avLst/>
          </a:prstGeom>
        </p:spPr>
      </p:pic>
      <p:pic>
        <p:nvPicPr>
          <p:cNvPr id="4" name="图片 3">
            <a:extLst>
              <a:ext uri="{FF2B5EF4-FFF2-40B4-BE49-F238E27FC236}">
                <a16:creationId xmlns:a16="http://schemas.microsoft.com/office/drawing/2014/main" id="{6C6A331A-68AD-4688-0289-ABC094B47CA8}"/>
              </a:ext>
            </a:extLst>
          </p:cNvPr>
          <p:cNvPicPr>
            <a:picLocks noChangeAspect="1"/>
          </p:cNvPicPr>
          <p:nvPr/>
        </p:nvPicPr>
        <p:blipFill>
          <a:blip r:embed="rId4"/>
          <a:stretch>
            <a:fillRect/>
          </a:stretch>
        </p:blipFill>
        <p:spPr>
          <a:xfrm>
            <a:off x="1925601" y="2893395"/>
            <a:ext cx="3121969" cy="962607"/>
          </a:xfrm>
          <a:prstGeom prst="rect">
            <a:avLst/>
          </a:prstGeom>
        </p:spPr>
      </p:pic>
      <p:sp>
        <p:nvSpPr>
          <p:cNvPr id="5" name="箭头: 下 4">
            <a:extLst>
              <a:ext uri="{FF2B5EF4-FFF2-40B4-BE49-F238E27FC236}">
                <a16:creationId xmlns:a16="http://schemas.microsoft.com/office/drawing/2014/main" id="{0B6E4492-97C0-60B9-5BB6-6F2F061F062C}"/>
              </a:ext>
            </a:extLst>
          </p:cNvPr>
          <p:cNvSpPr/>
          <p:nvPr/>
        </p:nvSpPr>
        <p:spPr bwMode="auto">
          <a:xfrm>
            <a:off x="2987506" y="1929739"/>
            <a:ext cx="656134" cy="802718"/>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5045087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en-US" altLang="zh-CN" sz="1800" b="1" dirty="0">
                <a:latin typeface="微软雅黑" panose="020B0503020204020204" charset="-122"/>
                <a:ea typeface="微软雅黑" panose="020B0503020204020204" charset="-122"/>
                <a:cs typeface="微软雅黑" panose="020B0503020204020204" charset="-122"/>
              </a:rPr>
              <a:t>Fused multi-head attention</a:t>
            </a:r>
          </a:p>
        </p:txBody>
      </p:sp>
      <p:sp>
        <p:nvSpPr>
          <p:cNvPr id="3" name="文本框 2">
            <a:extLst>
              <a:ext uri="{FF2B5EF4-FFF2-40B4-BE49-F238E27FC236}">
                <a16:creationId xmlns:a16="http://schemas.microsoft.com/office/drawing/2014/main" id="{DA7245B6-99ED-7DEB-B671-16DD505C474F}"/>
              </a:ext>
            </a:extLst>
          </p:cNvPr>
          <p:cNvSpPr txBox="1"/>
          <p:nvPr/>
        </p:nvSpPr>
        <p:spPr>
          <a:xfrm>
            <a:off x="426203" y="540425"/>
            <a:ext cx="8291593" cy="646331"/>
          </a:xfrm>
          <a:prstGeom prst="rect">
            <a:avLst/>
          </a:prstGeom>
          <a:noFill/>
        </p:spPr>
        <p:txBody>
          <a:bodyPr wrap="square">
            <a:spAutoFit/>
          </a:bodyPr>
          <a:lstStyle/>
          <a:p>
            <a:pPr algn="l"/>
            <a:r>
              <a:rPr lang="en-US" altLang="zh-CN" sz="1200" b="0" i="0" dirty="0">
                <a:solidFill>
                  <a:srgbClr val="374151"/>
                </a:solidFill>
                <a:effectLst/>
                <a:latin typeface="Söhne"/>
              </a:rPr>
              <a:t>"Fused Multi-Head Attention" </a:t>
            </a:r>
            <a:r>
              <a:rPr lang="zh-CN" altLang="en-US" sz="1200" b="0" i="0" dirty="0">
                <a:solidFill>
                  <a:srgbClr val="374151"/>
                </a:solidFill>
                <a:effectLst/>
                <a:latin typeface="Söhne"/>
              </a:rPr>
              <a:t>是一种优化的自注意力机制实现方式，旨在提高自注意力计算的效率。这种技术将多个自注意力头（</a:t>
            </a:r>
            <a:r>
              <a:rPr lang="en-US" altLang="zh-CN" sz="1200" b="0" i="0" dirty="0">
                <a:solidFill>
                  <a:srgbClr val="374151"/>
                </a:solidFill>
                <a:effectLst/>
                <a:latin typeface="Söhne"/>
              </a:rPr>
              <a:t>multi-head</a:t>
            </a:r>
            <a:r>
              <a:rPr lang="zh-CN" altLang="en-US" sz="1200" b="0" i="0" dirty="0">
                <a:solidFill>
                  <a:srgbClr val="374151"/>
                </a:solidFill>
                <a:effectLst/>
                <a:latin typeface="Söhne"/>
              </a:rPr>
              <a:t>）的计算合并到一起，通过利用矩阵乘法和并行计算来加速计算过程，从而减少了不必要的重复计算和内存访问。</a:t>
            </a:r>
          </a:p>
        </p:txBody>
      </p:sp>
      <p:pic>
        <p:nvPicPr>
          <p:cNvPr id="2" name="图片 1">
            <a:extLst>
              <a:ext uri="{FF2B5EF4-FFF2-40B4-BE49-F238E27FC236}">
                <a16:creationId xmlns:a16="http://schemas.microsoft.com/office/drawing/2014/main" id="{3F6EC836-D74D-353B-8589-451B4EF3DC36}"/>
              </a:ext>
            </a:extLst>
          </p:cNvPr>
          <p:cNvPicPr>
            <a:picLocks noChangeAspect="1"/>
          </p:cNvPicPr>
          <p:nvPr/>
        </p:nvPicPr>
        <p:blipFill>
          <a:blip r:embed="rId3"/>
          <a:stretch>
            <a:fillRect/>
          </a:stretch>
        </p:blipFill>
        <p:spPr>
          <a:xfrm>
            <a:off x="1278980" y="1771831"/>
            <a:ext cx="1743929" cy="2325238"/>
          </a:xfrm>
          <a:prstGeom prst="rect">
            <a:avLst/>
          </a:prstGeom>
        </p:spPr>
      </p:pic>
      <p:sp>
        <p:nvSpPr>
          <p:cNvPr id="4" name="箭头: 右 3">
            <a:extLst>
              <a:ext uri="{FF2B5EF4-FFF2-40B4-BE49-F238E27FC236}">
                <a16:creationId xmlns:a16="http://schemas.microsoft.com/office/drawing/2014/main" id="{FD14CF0B-21AF-F46E-50EF-742D1309849F}"/>
              </a:ext>
            </a:extLst>
          </p:cNvPr>
          <p:cNvSpPr/>
          <p:nvPr/>
        </p:nvSpPr>
        <p:spPr bwMode="auto">
          <a:xfrm>
            <a:off x="3289393" y="2571750"/>
            <a:ext cx="1433384" cy="525677"/>
          </a:xfrm>
          <a:prstGeom prst="right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5" name="文本框 4">
            <a:extLst>
              <a:ext uri="{FF2B5EF4-FFF2-40B4-BE49-F238E27FC236}">
                <a16:creationId xmlns:a16="http://schemas.microsoft.com/office/drawing/2014/main" id="{A58A5B61-5D1D-4B65-6254-52F5F9C39569}"/>
              </a:ext>
            </a:extLst>
          </p:cNvPr>
          <p:cNvSpPr txBox="1"/>
          <p:nvPr/>
        </p:nvSpPr>
        <p:spPr>
          <a:xfrm>
            <a:off x="3134120" y="2154157"/>
            <a:ext cx="1743929" cy="307777"/>
          </a:xfrm>
          <a:prstGeom prst="rect">
            <a:avLst/>
          </a:prstGeom>
          <a:noFill/>
        </p:spPr>
        <p:txBody>
          <a:bodyPr wrap="square" rtlCol="0">
            <a:spAutoFit/>
          </a:bodyPr>
          <a:lstStyle/>
          <a:p>
            <a:r>
              <a:rPr lang="zh-CN" altLang="en-US" dirty="0"/>
              <a:t>使用</a:t>
            </a:r>
            <a:r>
              <a:rPr lang="en-US" altLang="zh-CN" dirty="0"/>
              <a:t>tensor core</a:t>
            </a:r>
            <a:endParaRPr lang="zh-CN" altLang="en-US" dirty="0"/>
          </a:p>
        </p:txBody>
      </p:sp>
      <p:pic>
        <p:nvPicPr>
          <p:cNvPr id="6" name="图片 5">
            <a:extLst>
              <a:ext uri="{FF2B5EF4-FFF2-40B4-BE49-F238E27FC236}">
                <a16:creationId xmlns:a16="http://schemas.microsoft.com/office/drawing/2014/main" id="{B9AE775A-0292-5B97-4402-EB99A40B0AF9}"/>
              </a:ext>
            </a:extLst>
          </p:cNvPr>
          <p:cNvPicPr>
            <a:picLocks noChangeAspect="1"/>
          </p:cNvPicPr>
          <p:nvPr/>
        </p:nvPicPr>
        <p:blipFill>
          <a:blip r:embed="rId4"/>
          <a:stretch>
            <a:fillRect/>
          </a:stretch>
        </p:blipFill>
        <p:spPr>
          <a:xfrm>
            <a:off x="5100470" y="1274338"/>
            <a:ext cx="2084171" cy="3120499"/>
          </a:xfrm>
          <a:prstGeom prst="rect">
            <a:avLst/>
          </a:prstGeom>
        </p:spPr>
      </p:pic>
    </p:spTree>
    <p:extLst>
      <p:ext uri="{BB962C8B-B14F-4D97-AF65-F5344CB8AC3E}">
        <p14:creationId xmlns:p14="http://schemas.microsoft.com/office/powerpoint/2010/main" val="163997422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en-US" altLang="zh-CN" sz="1800" b="1" dirty="0">
                <a:latin typeface="微软雅黑" panose="020B0503020204020204" charset="-122"/>
                <a:ea typeface="微软雅黑" panose="020B0503020204020204" charset="-122"/>
                <a:cs typeface="微软雅黑" panose="020B0503020204020204" charset="-122"/>
              </a:rPr>
              <a:t>KV Cache</a:t>
            </a:r>
          </a:p>
        </p:txBody>
      </p:sp>
      <p:sp>
        <p:nvSpPr>
          <p:cNvPr id="3" name="文本框 2">
            <a:extLst>
              <a:ext uri="{FF2B5EF4-FFF2-40B4-BE49-F238E27FC236}">
                <a16:creationId xmlns:a16="http://schemas.microsoft.com/office/drawing/2014/main" id="{F6AD9D89-5959-4726-DB02-E9877103B033}"/>
              </a:ext>
            </a:extLst>
          </p:cNvPr>
          <p:cNvSpPr txBox="1"/>
          <p:nvPr/>
        </p:nvSpPr>
        <p:spPr>
          <a:xfrm>
            <a:off x="799226" y="825327"/>
            <a:ext cx="2181298" cy="1569660"/>
          </a:xfrm>
          <a:prstGeom prst="rect">
            <a:avLst/>
          </a:prstGeom>
          <a:noFill/>
        </p:spPr>
        <p:txBody>
          <a:bodyPr wrap="square">
            <a:spAutoFit/>
          </a:bodyPr>
          <a:lstStyle/>
          <a:p>
            <a:r>
              <a:rPr lang="zh-CN" altLang="en-US" sz="800" dirty="0"/>
              <a:t>你好</a:t>
            </a:r>
          </a:p>
          <a:p>
            <a:r>
              <a:rPr lang="zh-CN" altLang="en-US" sz="800" dirty="0"/>
              <a:t>你好，</a:t>
            </a:r>
            <a:endParaRPr lang="en-US" altLang="zh-CN" sz="800" dirty="0"/>
          </a:p>
          <a:p>
            <a:r>
              <a:rPr lang="zh-CN" altLang="en-US" sz="800" dirty="0"/>
              <a:t>你好，</a:t>
            </a:r>
          </a:p>
          <a:p>
            <a:r>
              <a:rPr lang="zh-CN" altLang="en-US" sz="800" dirty="0"/>
              <a:t>你好，请问</a:t>
            </a:r>
            <a:endParaRPr lang="en-US" altLang="zh-CN" sz="800" dirty="0"/>
          </a:p>
          <a:p>
            <a:r>
              <a:rPr lang="zh-CN" altLang="en-US" sz="800" dirty="0"/>
              <a:t>你好，请问有</a:t>
            </a:r>
            <a:endParaRPr lang="en-US" altLang="zh-CN" sz="800" dirty="0"/>
          </a:p>
          <a:p>
            <a:r>
              <a:rPr lang="zh-CN" altLang="en-US" sz="800" dirty="0"/>
              <a:t>你好，请问有什么</a:t>
            </a:r>
          </a:p>
          <a:p>
            <a:r>
              <a:rPr lang="zh-CN" altLang="en-US" sz="800" dirty="0"/>
              <a:t>你好，请问有什么我</a:t>
            </a:r>
          </a:p>
          <a:p>
            <a:r>
              <a:rPr lang="zh-CN" altLang="en-US" sz="800" dirty="0"/>
              <a:t>你好，请问有什么我可以</a:t>
            </a:r>
          </a:p>
          <a:p>
            <a:r>
              <a:rPr lang="zh-CN" altLang="en-US" sz="800" dirty="0"/>
              <a:t>你好，请问有什么我可以帮助</a:t>
            </a:r>
            <a:endParaRPr lang="en-US" altLang="zh-CN" sz="800" dirty="0"/>
          </a:p>
          <a:p>
            <a:r>
              <a:rPr lang="zh-CN" altLang="en-US" sz="800" dirty="0"/>
              <a:t>你好，请问有什么我可以帮助您</a:t>
            </a:r>
          </a:p>
          <a:p>
            <a:r>
              <a:rPr lang="zh-CN" altLang="en-US" sz="800" dirty="0"/>
              <a:t>你好，请问有什么我可以帮助您的</a:t>
            </a:r>
          </a:p>
          <a:p>
            <a:r>
              <a:rPr lang="zh-CN" altLang="en-US" sz="800" dirty="0"/>
              <a:t>你好，请问有什么我可以帮助您的吗？</a:t>
            </a:r>
          </a:p>
        </p:txBody>
      </p:sp>
      <p:sp>
        <p:nvSpPr>
          <p:cNvPr id="4" name="文本框 3">
            <a:extLst>
              <a:ext uri="{FF2B5EF4-FFF2-40B4-BE49-F238E27FC236}">
                <a16:creationId xmlns:a16="http://schemas.microsoft.com/office/drawing/2014/main" id="{3D0E9D41-21A9-988E-9183-3E48F5F41669}"/>
              </a:ext>
            </a:extLst>
          </p:cNvPr>
          <p:cNvSpPr txBox="1"/>
          <p:nvPr/>
        </p:nvSpPr>
        <p:spPr>
          <a:xfrm>
            <a:off x="209405" y="503250"/>
            <a:ext cx="1620957" cy="307777"/>
          </a:xfrm>
          <a:prstGeom prst="rect">
            <a:avLst/>
          </a:prstGeom>
          <a:noFill/>
        </p:spPr>
        <p:txBody>
          <a:bodyPr wrap="none" rtlCol="0">
            <a:spAutoFit/>
          </a:bodyPr>
          <a:lstStyle/>
          <a:p>
            <a:r>
              <a:rPr lang="zh-CN" altLang="en-US" dirty="0"/>
              <a:t>大模型返回示例：</a:t>
            </a:r>
          </a:p>
        </p:txBody>
      </p:sp>
      <p:graphicFrame>
        <p:nvGraphicFramePr>
          <p:cNvPr id="6" name="表格 6">
            <a:extLst>
              <a:ext uri="{FF2B5EF4-FFF2-40B4-BE49-F238E27FC236}">
                <a16:creationId xmlns:a16="http://schemas.microsoft.com/office/drawing/2014/main" id="{35EB2BA8-F023-F2F6-81D5-8737822312AE}"/>
              </a:ext>
            </a:extLst>
          </p:cNvPr>
          <p:cNvGraphicFramePr>
            <a:graphicFrameLocks noGrp="1"/>
          </p:cNvGraphicFramePr>
          <p:nvPr>
            <p:extLst>
              <p:ext uri="{D42A27DB-BD31-4B8C-83A1-F6EECF244321}">
                <p14:modId xmlns:p14="http://schemas.microsoft.com/office/powerpoint/2010/main" val="3242102399"/>
              </p:ext>
            </p:extLst>
          </p:nvPr>
        </p:nvGraphicFramePr>
        <p:xfrm>
          <a:off x="3218974" y="859379"/>
          <a:ext cx="752130" cy="555014"/>
        </p:xfrm>
        <a:graphic>
          <a:graphicData uri="http://schemas.openxmlformats.org/drawingml/2006/table">
            <a:tbl>
              <a:tblPr firstRow="1" bandRow="1">
                <a:tableStyleId>{5940675A-B579-460E-94D1-54222C63F5DA}</a:tableStyleId>
              </a:tblPr>
              <a:tblGrid>
                <a:gridCol w="250710">
                  <a:extLst>
                    <a:ext uri="{9D8B030D-6E8A-4147-A177-3AD203B41FA5}">
                      <a16:colId xmlns:a16="http://schemas.microsoft.com/office/drawing/2014/main" val="1745903992"/>
                    </a:ext>
                  </a:extLst>
                </a:gridCol>
                <a:gridCol w="250710">
                  <a:extLst>
                    <a:ext uri="{9D8B030D-6E8A-4147-A177-3AD203B41FA5}">
                      <a16:colId xmlns:a16="http://schemas.microsoft.com/office/drawing/2014/main" val="1303010558"/>
                    </a:ext>
                  </a:extLst>
                </a:gridCol>
                <a:gridCol w="250710">
                  <a:extLst>
                    <a:ext uri="{9D8B030D-6E8A-4147-A177-3AD203B41FA5}">
                      <a16:colId xmlns:a16="http://schemas.microsoft.com/office/drawing/2014/main" val="862353202"/>
                    </a:ext>
                  </a:extLst>
                </a:gridCol>
              </a:tblGrid>
              <a:tr h="277507">
                <a:tc>
                  <a:txBody>
                    <a:bodyPr/>
                    <a:lstStyle/>
                    <a:p>
                      <a:endParaRPr lang="zh-CN" altLang="en-US" sz="800"/>
                    </a:p>
                  </a:txBody>
                  <a:tcPr marL="0" marR="0" marT="0" marB="0"/>
                </a:tc>
                <a:tc>
                  <a:txBody>
                    <a:bodyPr/>
                    <a:lstStyle/>
                    <a:p>
                      <a:endParaRPr lang="zh-CN" altLang="en-US" sz="800"/>
                    </a:p>
                  </a:txBody>
                  <a:tcPr marL="0" marR="0" marT="0" marB="0"/>
                </a:tc>
                <a:tc>
                  <a:txBody>
                    <a:bodyPr/>
                    <a:lstStyle/>
                    <a:p>
                      <a:endParaRPr lang="zh-CN" altLang="en-US" sz="800" dirty="0"/>
                    </a:p>
                  </a:txBody>
                  <a:tcPr marL="0" marR="0" marT="0" marB="0"/>
                </a:tc>
                <a:extLst>
                  <a:ext uri="{0D108BD9-81ED-4DB2-BD59-A6C34878D82A}">
                    <a16:rowId xmlns:a16="http://schemas.microsoft.com/office/drawing/2014/main" val="1849028568"/>
                  </a:ext>
                </a:extLst>
              </a:tr>
              <a:tr h="277507">
                <a:tc>
                  <a:txBody>
                    <a:bodyPr/>
                    <a:lstStyle/>
                    <a:p>
                      <a:endParaRPr lang="zh-CN" altLang="en-US" sz="800"/>
                    </a:p>
                  </a:txBody>
                  <a:tcPr marL="0" marR="0" marT="0" marB="0"/>
                </a:tc>
                <a:tc>
                  <a:txBody>
                    <a:bodyPr/>
                    <a:lstStyle/>
                    <a:p>
                      <a:endParaRPr lang="zh-CN" altLang="en-US" sz="800" dirty="0"/>
                    </a:p>
                  </a:txBody>
                  <a:tcPr marL="0" marR="0" marT="0" marB="0"/>
                </a:tc>
                <a:tc>
                  <a:txBody>
                    <a:bodyPr/>
                    <a:lstStyle/>
                    <a:p>
                      <a:endParaRPr lang="zh-CN" altLang="en-US" sz="800" dirty="0"/>
                    </a:p>
                  </a:txBody>
                  <a:tcPr marL="0" marR="0" marT="0" marB="0"/>
                </a:tc>
                <a:extLst>
                  <a:ext uri="{0D108BD9-81ED-4DB2-BD59-A6C34878D82A}">
                    <a16:rowId xmlns:a16="http://schemas.microsoft.com/office/drawing/2014/main" val="3639561737"/>
                  </a:ext>
                </a:extLst>
              </a:tr>
            </a:tbl>
          </a:graphicData>
        </a:graphic>
      </p:graphicFrame>
      <p:sp>
        <p:nvSpPr>
          <p:cNvPr id="10" name="矩形 9">
            <a:extLst>
              <a:ext uri="{FF2B5EF4-FFF2-40B4-BE49-F238E27FC236}">
                <a16:creationId xmlns:a16="http://schemas.microsoft.com/office/drawing/2014/main" id="{33F84E9A-FBE9-6E05-C789-FA0840B95060}"/>
              </a:ext>
            </a:extLst>
          </p:cNvPr>
          <p:cNvSpPr/>
          <p:nvPr/>
        </p:nvSpPr>
        <p:spPr>
          <a:xfrm>
            <a:off x="4104479" y="686827"/>
            <a:ext cx="65915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X</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3E5F6885-BB90-16A6-1726-9EA315BB1849}"/>
              </a:ext>
            </a:extLst>
          </p:cNvPr>
          <p:cNvSpPr/>
          <p:nvPr/>
        </p:nvSpPr>
        <p:spPr>
          <a:xfrm>
            <a:off x="5704595" y="629816"/>
            <a:ext cx="752129"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E5384F92-2FED-9667-11F7-9C9AFC20C2F6}"/>
              </a:ext>
            </a:extLst>
          </p:cNvPr>
          <p:cNvSpPr/>
          <p:nvPr/>
        </p:nvSpPr>
        <p:spPr>
          <a:xfrm>
            <a:off x="3270608" y="74295"/>
            <a:ext cx="548548"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rPr>
              <a:t>Q</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6BBA5BDD-7569-B615-1708-9FAEEC9CB3C6}"/>
              </a:ext>
            </a:extLst>
          </p:cNvPr>
          <p:cNvSpPr/>
          <p:nvPr/>
        </p:nvSpPr>
        <p:spPr>
          <a:xfrm>
            <a:off x="4952465" y="74295"/>
            <a:ext cx="505267"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rPr>
              <a:t>K</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0" name="表格 6">
            <a:extLst>
              <a:ext uri="{FF2B5EF4-FFF2-40B4-BE49-F238E27FC236}">
                <a16:creationId xmlns:a16="http://schemas.microsoft.com/office/drawing/2014/main" id="{6080F0CD-A55D-FEB7-3198-EB21E5DC820B}"/>
              </a:ext>
            </a:extLst>
          </p:cNvPr>
          <p:cNvGraphicFramePr>
            <a:graphicFrameLocks noGrp="1"/>
          </p:cNvGraphicFramePr>
          <p:nvPr>
            <p:extLst>
              <p:ext uri="{D42A27DB-BD31-4B8C-83A1-F6EECF244321}">
                <p14:modId xmlns:p14="http://schemas.microsoft.com/office/powerpoint/2010/main" val="4014902900"/>
              </p:ext>
            </p:extLst>
          </p:nvPr>
        </p:nvGraphicFramePr>
        <p:xfrm>
          <a:off x="4943111" y="720625"/>
          <a:ext cx="501420" cy="832521"/>
        </p:xfrm>
        <a:graphic>
          <a:graphicData uri="http://schemas.openxmlformats.org/drawingml/2006/table">
            <a:tbl>
              <a:tblPr firstRow="1" bandRow="1">
                <a:tableStyleId>{5940675A-B579-460E-94D1-54222C63F5DA}</a:tableStyleId>
              </a:tblPr>
              <a:tblGrid>
                <a:gridCol w="250710">
                  <a:extLst>
                    <a:ext uri="{9D8B030D-6E8A-4147-A177-3AD203B41FA5}">
                      <a16:colId xmlns:a16="http://schemas.microsoft.com/office/drawing/2014/main" val="1745903992"/>
                    </a:ext>
                  </a:extLst>
                </a:gridCol>
                <a:gridCol w="250710">
                  <a:extLst>
                    <a:ext uri="{9D8B030D-6E8A-4147-A177-3AD203B41FA5}">
                      <a16:colId xmlns:a16="http://schemas.microsoft.com/office/drawing/2014/main" val="1303010558"/>
                    </a:ext>
                  </a:extLst>
                </a:gridCol>
              </a:tblGrid>
              <a:tr h="277507">
                <a:tc>
                  <a:txBody>
                    <a:bodyPr/>
                    <a:lstStyle/>
                    <a:p>
                      <a:endParaRPr lang="zh-CN" altLang="en-US" sz="800"/>
                    </a:p>
                  </a:txBody>
                  <a:tcPr marL="0" marR="0" marT="0" marB="0"/>
                </a:tc>
                <a:tc>
                  <a:txBody>
                    <a:bodyPr/>
                    <a:lstStyle/>
                    <a:p>
                      <a:endParaRPr lang="zh-CN" altLang="en-US" sz="800"/>
                    </a:p>
                  </a:txBody>
                  <a:tcPr marL="0" marR="0" marT="0" marB="0"/>
                </a:tc>
                <a:extLst>
                  <a:ext uri="{0D108BD9-81ED-4DB2-BD59-A6C34878D82A}">
                    <a16:rowId xmlns:a16="http://schemas.microsoft.com/office/drawing/2014/main" val="1849028568"/>
                  </a:ext>
                </a:extLst>
              </a:tr>
              <a:tr h="277507">
                <a:tc>
                  <a:txBody>
                    <a:bodyPr/>
                    <a:lstStyle/>
                    <a:p>
                      <a:endParaRPr lang="zh-CN" altLang="en-US" sz="800"/>
                    </a:p>
                  </a:txBody>
                  <a:tcPr marL="0" marR="0" marT="0" marB="0"/>
                </a:tc>
                <a:tc>
                  <a:txBody>
                    <a:bodyPr/>
                    <a:lstStyle/>
                    <a:p>
                      <a:endParaRPr lang="zh-CN" altLang="en-US" sz="800" dirty="0"/>
                    </a:p>
                  </a:txBody>
                  <a:tcPr marL="0" marR="0" marT="0" marB="0"/>
                </a:tc>
                <a:extLst>
                  <a:ext uri="{0D108BD9-81ED-4DB2-BD59-A6C34878D82A}">
                    <a16:rowId xmlns:a16="http://schemas.microsoft.com/office/drawing/2014/main" val="3639561737"/>
                  </a:ext>
                </a:extLst>
              </a:tr>
              <a:tr h="277507">
                <a:tc>
                  <a:txBody>
                    <a:bodyPr/>
                    <a:lstStyle/>
                    <a:p>
                      <a:endParaRPr lang="zh-CN" altLang="en-US" sz="800"/>
                    </a:p>
                  </a:txBody>
                  <a:tcPr marL="0" marR="0" marT="0" marB="0"/>
                </a:tc>
                <a:tc>
                  <a:txBody>
                    <a:bodyPr/>
                    <a:lstStyle/>
                    <a:p>
                      <a:endParaRPr lang="zh-CN" altLang="en-US" sz="800" dirty="0"/>
                    </a:p>
                  </a:txBody>
                  <a:tcPr marL="0" marR="0" marT="0" marB="0"/>
                </a:tc>
                <a:extLst>
                  <a:ext uri="{0D108BD9-81ED-4DB2-BD59-A6C34878D82A}">
                    <a16:rowId xmlns:a16="http://schemas.microsoft.com/office/drawing/2014/main" val="452301455"/>
                  </a:ext>
                </a:extLst>
              </a:tr>
            </a:tbl>
          </a:graphicData>
        </a:graphic>
      </p:graphicFrame>
      <p:graphicFrame>
        <p:nvGraphicFramePr>
          <p:cNvPr id="51" name="表格 6">
            <a:extLst>
              <a:ext uri="{FF2B5EF4-FFF2-40B4-BE49-F238E27FC236}">
                <a16:creationId xmlns:a16="http://schemas.microsoft.com/office/drawing/2014/main" id="{2CF54C7C-1A6E-5025-D722-572CCF2DFD56}"/>
              </a:ext>
            </a:extLst>
          </p:cNvPr>
          <p:cNvGraphicFramePr>
            <a:graphicFrameLocks noGrp="1"/>
          </p:cNvGraphicFramePr>
          <p:nvPr>
            <p:extLst>
              <p:ext uri="{D42A27DB-BD31-4B8C-83A1-F6EECF244321}">
                <p14:modId xmlns:p14="http://schemas.microsoft.com/office/powerpoint/2010/main" val="4042136336"/>
              </p:ext>
            </p:extLst>
          </p:nvPr>
        </p:nvGraphicFramePr>
        <p:xfrm>
          <a:off x="6695174" y="813974"/>
          <a:ext cx="501420" cy="555014"/>
        </p:xfrm>
        <a:graphic>
          <a:graphicData uri="http://schemas.openxmlformats.org/drawingml/2006/table">
            <a:tbl>
              <a:tblPr firstRow="1" bandRow="1">
                <a:tableStyleId>{5940675A-B579-460E-94D1-54222C63F5DA}</a:tableStyleId>
              </a:tblPr>
              <a:tblGrid>
                <a:gridCol w="250710">
                  <a:extLst>
                    <a:ext uri="{9D8B030D-6E8A-4147-A177-3AD203B41FA5}">
                      <a16:colId xmlns:a16="http://schemas.microsoft.com/office/drawing/2014/main" val="1745903992"/>
                    </a:ext>
                  </a:extLst>
                </a:gridCol>
                <a:gridCol w="250710">
                  <a:extLst>
                    <a:ext uri="{9D8B030D-6E8A-4147-A177-3AD203B41FA5}">
                      <a16:colId xmlns:a16="http://schemas.microsoft.com/office/drawing/2014/main" val="1303010558"/>
                    </a:ext>
                  </a:extLst>
                </a:gridCol>
              </a:tblGrid>
              <a:tr h="277507">
                <a:tc>
                  <a:txBody>
                    <a:bodyPr/>
                    <a:lstStyle/>
                    <a:p>
                      <a:endParaRPr lang="zh-CN" altLang="en-US" sz="800"/>
                    </a:p>
                  </a:txBody>
                  <a:tcPr marL="0" marR="0" marT="0" marB="0"/>
                </a:tc>
                <a:tc>
                  <a:txBody>
                    <a:bodyPr/>
                    <a:lstStyle/>
                    <a:p>
                      <a:endParaRPr lang="zh-CN" altLang="en-US" sz="800"/>
                    </a:p>
                  </a:txBody>
                  <a:tcPr marL="0" marR="0" marT="0" marB="0"/>
                </a:tc>
                <a:extLst>
                  <a:ext uri="{0D108BD9-81ED-4DB2-BD59-A6C34878D82A}">
                    <a16:rowId xmlns:a16="http://schemas.microsoft.com/office/drawing/2014/main" val="1849028568"/>
                  </a:ext>
                </a:extLst>
              </a:tr>
              <a:tr h="277507">
                <a:tc>
                  <a:txBody>
                    <a:bodyPr/>
                    <a:lstStyle/>
                    <a:p>
                      <a:endParaRPr lang="zh-CN" altLang="en-US" sz="800"/>
                    </a:p>
                  </a:txBody>
                  <a:tcPr marL="0" marR="0" marT="0" marB="0"/>
                </a:tc>
                <a:tc>
                  <a:txBody>
                    <a:bodyPr/>
                    <a:lstStyle/>
                    <a:p>
                      <a:endParaRPr lang="zh-CN" altLang="en-US" sz="800" dirty="0"/>
                    </a:p>
                  </a:txBody>
                  <a:tcPr marL="0" marR="0" marT="0" marB="0"/>
                </a:tc>
                <a:extLst>
                  <a:ext uri="{0D108BD9-81ED-4DB2-BD59-A6C34878D82A}">
                    <a16:rowId xmlns:a16="http://schemas.microsoft.com/office/drawing/2014/main" val="3639561737"/>
                  </a:ext>
                </a:extLst>
              </a:tr>
            </a:tbl>
          </a:graphicData>
        </a:graphic>
      </p:graphicFrame>
      <p:sp>
        <p:nvSpPr>
          <p:cNvPr id="52" name="文本框 51">
            <a:extLst>
              <a:ext uri="{FF2B5EF4-FFF2-40B4-BE49-F238E27FC236}">
                <a16:creationId xmlns:a16="http://schemas.microsoft.com/office/drawing/2014/main" id="{10B08F54-9867-38E3-86ED-2ABAEC3C8F94}"/>
              </a:ext>
            </a:extLst>
          </p:cNvPr>
          <p:cNvSpPr txBox="1"/>
          <p:nvPr/>
        </p:nvSpPr>
        <p:spPr>
          <a:xfrm>
            <a:off x="799226" y="2884413"/>
            <a:ext cx="2181298" cy="830997"/>
          </a:xfrm>
          <a:prstGeom prst="rect">
            <a:avLst/>
          </a:prstGeom>
          <a:noFill/>
        </p:spPr>
        <p:txBody>
          <a:bodyPr wrap="square">
            <a:spAutoFit/>
          </a:bodyPr>
          <a:lstStyle/>
          <a:p>
            <a:r>
              <a:rPr lang="en-US" altLang="zh-CN" sz="800" dirty="0"/>
              <a:t>98745</a:t>
            </a:r>
            <a:endParaRPr lang="zh-CN" altLang="en-US" sz="800" dirty="0"/>
          </a:p>
          <a:p>
            <a:r>
              <a:rPr lang="en-US" altLang="zh-CN" sz="800" dirty="0"/>
              <a:t>98745, 45332</a:t>
            </a:r>
            <a:endParaRPr lang="zh-CN" altLang="en-US" sz="800" dirty="0"/>
          </a:p>
          <a:p>
            <a:r>
              <a:rPr lang="en-US" altLang="zh-CN" sz="800" dirty="0"/>
              <a:t>98745, 45332, 67441</a:t>
            </a:r>
            <a:endParaRPr lang="zh-CN" altLang="en-US" sz="800" dirty="0"/>
          </a:p>
          <a:p>
            <a:r>
              <a:rPr lang="en-US" altLang="zh-CN" sz="800" dirty="0"/>
              <a:t>98745, 45332, 67441, 75417</a:t>
            </a:r>
          </a:p>
          <a:p>
            <a:r>
              <a:rPr lang="en-US" altLang="zh-CN" sz="800" dirty="0"/>
              <a:t>…</a:t>
            </a:r>
          </a:p>
          <a:p>
            <a:r>
              <a:rPr lang="en-US" altLang="zh-CN" sz="800" dirty="0"/>
              <a:t>…</a:t>
            </a:r>
            <a:endParaRPr lang="zh-CN" altLang="en-US" sz="800" dirty="0"/>
          </a:p>
        </p:txBody>
      </p:sp>
      <p:sp>
        <p:nvSpPr>
          <p:cNvPr id="53" name="文本框 52">
            <a:extLst>
              <a:ext uri="{FF2B5EF4-FFF2-40B4-BE49-F238E27FC236}">
                <a16:creationId xmlns:a16="http://schemas.microsoft.com/office/drawing/2014/main" id="{0525E90A-AE7C-E31E-954F-2881E363978A}"/>
              </a:ext>
            </a:extLst>
          </p:cNvPr>
          <p:cNvSpPr txBox="1"/>
          <p:nvPr/>
        </p:nvSpPr>
        <p:spPr>
          <a:xfrm>
            <a:off x="268918" y="2398405"/>
            <a:ext cx="1167307" cy="307777"/>
          </a:xfrm>
          <a:prstGeom prst="rect">
            <a:avLst/>
          </a:prstGeom>
          <a:noFill/>
        </p:spPr>
        <p:txBody>
          <a:bodyPr wrap="none" rtlCol="0">
            <a:spAutoFit/>
          </a:bodyPr>
          <a:lstStyle/>
          <a:p>
            <a:r>
              <a:rPr lang="en-US" altLang="zh-CN" dirty="0"/>
              <a:t>Input ids</a:t>
            </a:r>
            <a:r>
              <a:rPr lang="zh-CN" altLang="en-US" dirty="0"/>
              <a:t>：</a:t>
            </a:r>
          </a:p>
        </p:txBody>
      </p:sp>
      <p:graphicFrame>
        <p:nvGraphicFramePr>
          <p:cNvPr id="54" name="表格 6">
            <a:extLst>
              <a:ext uri="{FF2B5EF4-FFF2-40B4-BE49-F238E27FC236}">
                <a16:creationId xmlns:a16="http://schemas.microsoft.com/office/drawing/2014/main" id="{EE3CC1FF-E3C8-74DA-7B1A-1FA682325313}"/>
              </a:ext>
            </a:extLst>
          </p:cNvPr>
          <p:cNvGraphicFramePr>
            <a:graphicFrameLocks noGrp="1"/>
          </p:cNvGraphicFramePr>
          <p:nvPr>
            <p:extLst>
              <p:ext uri="{D42A27DB-BD31-4B8C-83A1-F6EECF244321}">
                <p14:modId xmlns:p14="http://schemas.microsoft.com/office/powerpoint/2010/main" val="1503567909"/>
              </p:ext>
            </p:extLst>
          </p:nvPr>
        </p:nvGraphicFramePr>
        <p:xfrm>
          <a:off x="3163428" y="2837253"/>
          <a:ext cx="752130" cy="555014"/>
        </p:xfrm>
        <a:graphic>
          <a:graphicData uri="http://schemas.openxmlformats.org/drawingml/2006/table">
            <a:tbl>
              <a:tblPr firstRow="1" bandRow="1">
                <a:tableStyleId>{5940675A-B579-460E-94D1-54222C63F5DA}</a:tableStyleId>
              </a:tblPr>
              <a:tblGrid>
                <a:gridCol w="250710">
                  <a:extLst>
                    <a:ext uri="{9D8B030D-6E8A-4147-A177-3AD203B41FA5}">
                      <a16:colId xmlns:a16="http://schemas.microsoft.com/office/drawing/2014/main" val="1745903992"/>
                    </a:ext>
                  </a:extLst>
                </a:gridCol>
                <a:gridCol w="250710">
                  <a:extLst>
                    <a:ext uri="{9D8B030D-6E8A-4147-A177-3AD203B41FA5}">
                      <a16:colId xmlns:a16="http://schemas.microsoft.com/office/drawing/2014/main" val="1303010558"/>
                    </a:ext>
                  </a:extLst>
                </a:gridCol>
                <a:gridCol w="250710">
                  <a:extLst>
                    <a:ext uri="{9D8B030D-6E8A-4147-A177-3AD203B41FA5}">
                      <a16:colId xmlns:a16="http://schemas.microsoft.com/office/drawing/2014/main" val="862353202"/>
                    </a:ext>
                  </a:extLst>
                </a:gridCol>
              </a:tblGrid>
              <a:tr h="277507">
                <a:tc>
                  <a:txBody>
                    <a:bodyPr/>
                    <a:lstStyle/>
                    <a:p>
                      <a:endParaRPr lang="zh-CN" altLang="en-US" sz="800"/>
                    </a:p>
                  </a:txBody>
                  <a:tcPr marL="0" marR="0" marT="0" marB="0"/>
                </a:tc>
                <a:tc>
                  <a:txBody>
                    <a:bodyPr/>
                    <a:lstStyle/>
                    <a:p>
                      <a:endParaRPr lang="zh-CN" altLang="en-US" sz="800"/>
                    </a:p>
                  </a:txBody>
                  <a:tcPr marL="0" marR="0" marT="0" marB="0"/>
                </a:tc>
                <a:tc>
                  <a:txBody>
                    <a:bodyPr/>
                    <a:lstStyle/>
                    <a:p>
                      <a:endParaRPr lang="zh-CN" altLang="en-US" sz="800" dirty="0"/>
                    </a:p>
                  </a:txBody>
                  <a:tcPr marL="0" marR="0" marT="0" marB="0"/>
                </a:tc>
                <a:extLst>
                  <a:ext uri="{0D108BD9-81ED-4DB2-BD59-A6C34878D82A}">
                    <a16:rowId xmlns:a16="http://schemas.microsoft.com/office/drawing/2014/main" val="1849028568"/>
                  </a:ext>
                </a:extLst>
              </a:tr>
              <a:tr h="277507">
                <a:tc>
                  <a:txBody>
                    <a:bodyPr/>
                    <a:lstStyle/>
                    <a:p>
                      <a:endParaRPr lang="zh-CN" altLang="en-US" sz="800" dirty="0">
                        <a:highlight>
                          <a:srgbClr val="FFFF00"/>
                        </a:highlight>
                      </a:endParaRPr>
                    </a:p>
                  </a:txBody>
                  <a:tcPr marL="0" marR="0" marT="0" marB="0">
                    <a:solidFill>
                      <a:srgbClr val="FF0000"/>
                    </a:solidFill>
                  </a:tcPr>
                </a:tc>
                <a:tc>
                  <a:txBody>
                    <a:bodyPr/>
                    <a:lstStyle/>
                    <a:p>
                      <a:endParaRPr lang="zh-CN" altLang="en-US" sz="800" dirty="0">
                        <a:highlight>
                          <a:srgbClr val="FFFF00"/>
                        </a:highlight>
                      </a:endParaRPr>
                    </a:p>
                  </a:txBody>
                  <a:tcPr marL="0" marR="0" marT="0" marB="0">
                    <a:solidFill>
                      <a:srgbClr val="FF0000"/>
                    </a:solidFill>
                  </a:tcPr>
                </a:tc>
                <a:tc>
                  <a:txBody>
                    <a:bodyPr/>
                    <a:lstStyle/>
                    <a:p>
                      <a:endParaRPr lang="zh-CN" altLang="en-US" sz="800" dirty="0">
                        <a:highlight>
                          <a:srgbClr val="FFFF00"/>
                        </a:highlight>
                      </a:endParaRPr>
                    </a:p>
                  </a:txBody>
                  <a:tcPr marL="0" marR="0" marT="0" marB="0">
                    <a:solidFill>
                      <a:srgbClr val="FF0000"/>
                    </a:solidFill>
                  </a:tcPr>
                </a:tc>
                <a:extLst>
                  <a:ext uri="{0D108BD9-81ED-4DB2-BD59-A6C34878D82A}">
                    <a16:rowId xmlns:a16="http://schemas.microsoft.com/office/drawing/2014/main" val="3639561737"/>
                  </a:ext>
                </a:extLst>
              </a:tr>
            </a:tbl>
          </a:graphicData>
        </a:graphic>
      </p:graphicFrame>
      <p:sp>
        <p:nvSpPr>
          <p:cNvPr id="55" name="矩形 54">
            <a:extLst>
              <a:ext uri="{FF2B5EF4-FFF2-40B4-BE49-F238E27FC236}">
                <a16:creationId xmlns:a16="http://schemas.microsoft.com/office/drawing/2014/main" id="{4ECA9BF1-4C65-052D-5FFA-37A98D8C7606}"/>
              </a:ext>
            </a:extLst>
          </p:cNvPr>
          <p:cNvSpPr/>
          <p:nvPr/>
        </p:nvSpPr>
        <p:spPr>
          <a:xfrm>
            <a:off x="4152635" y="2639962"/>
            <a:ext cx="65915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X</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56" name="矩形 55">
            <a:extLst>
              <a:ext uri="{FF2B5EF4-FFF2-40B4-BE49-F238E27FC236}">
                <a16:creationId xmlns:a16="http://schemas.microsoft.com/office/drawing/2014/main" id="{A6B4D9B0-8BA3-8089-1ECB-F83497889329}"/>
              </a:ext>
            </a:extLst>
          </p:cNvPr>
          <p:cNvSpPr/>
          <p:nvPr/>
        </p:nvSpPr>
        <p:spPr>
          <a:xfrm>
            <a:off x="5704595" y="2594559"/>
            <a:ext cx="752129"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57" name="矩形 56">
            <a:extLst>
              <a:ext uri="{FF2B5EF4-FFF2-40B4-BE49-F238E27FC236}">
                <a16:creationId xmlns:a16="http://schemas.microsoft.com/office/drawing/2014/main" id="{6EE5B00B-748F-9432-2FA5-F11BD86AD575}"/>
              </a:ext>
            </a:extLst>
          </p:cNvPr>
          <p:cNvSpPr/>
          <p:nvPr/>
        </p:nvSpPr>
        <p:spPr>
          <a:xfrm>
            <a:off x="3270608" y="2039038"/>
            <a:ext cx="548548"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rPr>
              <a:t>Q</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58" name="矩形 57">
            <a:extLst>
              <a:ext uri="{FF2B5EF4-FFF2-40B4-BE49-F238E27FC236}">
                <a16:creationId xmlns:a16="http://schemas.microsoft.com/office/drawing/2014/main" id="{E376ECAA-6B2C-85A7-8019-60669C873780}"/>
              </a:ext>
            </a:extLst>
          </p:cNvPr>
          <p:cNvSpPr/>
          <p:nvPr/>
        </p:nvSpPr>
        <p:spPr>
          <a:xfrm>
            <a:off x="4952465" y="2039038"/>
            <a:ext cx="505267"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rPr>
              <a:t>K</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9" name="表格 6">
            <a:extLst>
              <a:ext uri="{FF2B5EF4-FFF2-40B4-BE49-F238E27FC236}">
                <a16:creationId xmlns:a16="http://schemas.microsoft.com/office/drawing/2014/main" id="{FFCF400A-0657-C4EE-4ABC-E19D72607EF0}"/>
              </a:ext>
            </a:extLst>
          </p:cNvPr>
          <p:cNvGraphicFramePr>
            <a:graphicFrameLocks noGrp="1"/>
          </p:cNvGraphicFramePr>
          <p:nvPr>
            <p:extLst>
              <p:ext uri="{D42A27DB-BD31-4B8C-83A1-F6EECF244321}">
                <p14:modId xmlns:p14="http://schemas.microsoft.com/office/powerpoint/2010/main" val="3673129794"/>
              </p:ext>
            </p:extLst>
          </p:nvPr>
        </p:nvGraphicFramePr>
        <p:xfrm>
          <a:off x="4954388" y="2685367"/>
          <a:ext cx="501420" cy="832521"/>
        </p:xfrm>
        <a:graphic>
          <a:graphicData uri="http://schemas.openxmlformats.org/drawingml/2006/table">
            <a:tbl>
              <a:tblPr firstRow="1" bandRow="1">
                <a:tableStyleId>{5940675A-B579-460E-94D1-54222C63F5DA}</a:tableStyleId>
              </a:tblPr>
              <a:tblGrid>
                <a:gridCol w="250710">
                  <a:extLst>
                    <a:ext uri="{9D8B030D-6E8A-4147-A177-3AD203B41FA5}">
                      <a16:colId xmlns:a16="http://schemas.microsoft.com/office/drawing/2014/main" val="1745903992"/>
                    </a:ext>
                  </a:extLst>
                </a:gridCol>
                <a:gridCol w="250710">
                  <a:extLst>
                    <a:ext uri="{9D8B030D-6E8A-4147-A177-3AD203B41FA5}">
                      <a16:colId xmlns:a16="http://schemas.microsoft.com/office/drawing/2014/main" val="1303010558"/>
                    </a:ext>
                  </a:extLst>
                </a:gridCol>
              </a:tblGrid>
              <a:tr h="277507">
                <a:tc>
                  <a:txBody>
                    <a:bodyPr/>
                    <a:lstStyle/>
                    <a:p>
                      <a:endParaRPr lang="zh-CN" altLang="en-US" sz="800"/>
                    </a:p>
                  </a:txBody>
                  <a:tcPr marL="0" marR="0" marT="0" marB="0"/>
                </a:tc>
                <a:tc>
                  <a:txBody>
                    <a:bodyPr/>
                    <a:lstStyle/>
                    <a:p>
                      <a:endParaRPr lang="zh-CN" altLang="en-US" sz="800" dirty="0"/>
                    </a:p>
                  </a:txBody>
                  <a:tcPr marL="0" marR="0" marT="0" marB="0">
                    <a:solidFill>
                      <a:srgbClr val="00B0F0"/>
                    </a:solidFill>
                  </a:tcPr>
                </a:tc>
                <a:extLst>
                  <a:ext uri="{0D108BD9-81ED-4DB2-BD59-A6C34878D82A}">
                    <a16:rowId xmlns:a16="http://schemas.microsoft.com/office/drawing/2014/main" val="1849028568"/>
                  </a:ext>
                </a:extLst>
              </a:tr>
              <a:tr h="277507">
                <a:tc>
                  <a:txBody>
                    <a:bodyPr/>
                    <a:lstStyle/>
                    <a:p>
                      <a:endParaRPr lang="zh-CN" altLang="en-US" sz="800" dirty="0"/>
                    </a:p>
                  </a:txBody>
                  <a:tcPr marL="0" marR="0" marT="0" marB="0"/>
                </a:tc>
                <a:tc>
                  <a:txBody>
                    <a:bodyPr/>
                    <a:lstStyle/>
                    <a:p>
                      <a:endParaRPr lang="zh-CN" altLang="en-US" sz="800" dirty="0"/>
                    </a:p>
                  </a:txBody>
                  <a:tcPr marL="0" marR="0" marT="0" marB="0">
                    <a:solidFill>
                      <a:srgbClr val="00B0F0"/>
                    </a:solidFill>
                  </a:tcPr>
                </a:tc>
                <a:extLst>
                  <a:ext uri="{0D108BD9-81ED-4DB2-BD59-A6C34878D82A}">
                    <a16:rowId xmlns:a16="http://schemas.microsoft.com/office/drawing/2014/main" val="3639561737"/>
                  </a:ext>
                </a:extLst>
              </a:tr>
              <a:tr h="277507">
                <a:tc>
                  <a:txBody>
                    <a:bodyPr/>
                    <a:lstStyle/>
                    <a:p>
                      <a:endParaRPr lang="zh-CN" altLang="en-US" sz="800"/>
                    </a:p>
                  </a:txBody>
                  <a:tcPr marL="0" marR="0" marT="0" marB="0"/>
                </a:tc>
                <a:tc>
                  <a:txBody>
                    <a:bodyPr/>
                    <a:lstStyle/>
                    <a:p>
                      <a:endParaRPr lang="zh-CN" altLang="en-US" sz="800" dirty="0"/>
                    </a:p>
                  </a:txBody>
                  <a:tcPr marL="0" marR="0" marT="0" marB="0">
                    <a:solidFill>
                      <a:srgbClr val="00B0F0"/>
                    </a:solidFill>
                  </a:tcPr>
                </a:tc>
                <a:extLst>
                  <a:ext uri="{0D108BD9-81ED-4DB2-BD59-A6C34878D82A}">
                    <a16:rowId xmlns:a16="http://schemas.microsoft.com/office/drawing/2014/main" val="452301455"/>
                  </a:ext>
                </a:extLst>
              </a:tr>
            </a:tbl>
          </a:graphicData>
        </a:graphic>
      </p:graphicFrame>
      <p:graphicFrame>
        <p:nvGraphicFramePr>
          <p:cNvPr id="61" name="表格 61">
            <a:extLst>
              <a:ext uri="{FF2B5EF4-FFF2-40B4-BE49-F238E27FC236}">
                <a16:creationId xmlns:a16="http://schemas.microsoft.com/office/drawing/2014/main" id="{EB724C94-E471-874C-A05C-35058A3BB26F}"/>
              </a:ext>
            </a:extLst>
          </p:cNvPr>
          <p:cNvGraphicFramePr>
            <a:graphicFrameLocks noGrp="1"/>
          </p:cNvGraphicFramePr>
          <p:nvPr>
            <p:extLst>
              <p:ext uri="{D42A27DB-BD31-4B8C-83A1-F6EECF244321}">
                <p14:modId xmlns:p14="http://schemas.microsoft.com/office/powerpoint/2010/main" val="2295092256"/>
              </p:ext>
            </p:extLst>
          </p:nvPr>
        </p:nvGraphicFramePr>
        <p:xfrm>
          <a:off x="3877850" y="3942697"/>
          <a:ext cx="311517" cy="365760"/>
        </p:xfrm>
        <a:graphic>
          <a:graphicData uri="http://schemas.openxmlformats.org/drawingml/2006/table">
            <a:tbl>
              <a:tblPr firstRow="1" bandRow="1">
                <a:tableStyleId>{5C22544A-7EE6-4342-B048-85BDC9FD1C3A}</a:tableStyleId>
              </a:tblPr>
              <a:tblGrid>
                <a:gridCol w="311517">
                  <a:extLst>
                    <a:ext uri="{9D8B030D-6E8A-4147-A177-3AD203B41FA5}">
                      <a16:colId xmlns:a16="http://schemas.microsoft.com/office/drawing/2014/main" val="2809767395"/>
                    </a:ext>
                  </a:extLst>
                </a:gridCol>
              </a:tblGrid>
              <a:tr h="307778">
                <a:tc>
                  <a:txBody>
                    <a:bodyPr/>
                    <a:lstStyle/>
                    <a:p>
                      <a:endParaRPr lang="zh-CN" altLang="en-US" dirty="0"/>
                    </a:p>
                  </a:txBody>
                  <a:tcPr>
                    <a:solidFill>
                      <a:srgbClr val="00B0F0"/>
                    </a:solidFill>
                  </a:tcPr>
                </a:tc>
                <a:extLst>
                  <a:ext uri="{0D108BD9-81ED-4DB2-BD59-A6C34878D82A}">
                    <a16:rowId xmlns:a16="http://schemas.microsoft.com/office/drawing/2014/main" val="2374961011"/>
                  </a:ext>
                </a:extLst>
              </a:tr>
            </a:tbl>
          </a:graphicData>
        </a:graphic>
      </p:graphicFrame>
      <p:sp>
        <p:nvSpPr>
          <p:cNvPr id="62" name="文本框 61">
            <a:extLst>
              <a:ext uri="{FF2B5EF4-FFF2-40B4-BE49-F238E27FC236}">
                <a16:creationId xmlns:a16="http://schemas.microsoft.com/office/drawing/2014/main" id="{EF3E36BC-81A2-4A2A-2DD8-6E1C8C5EDFE1}"/>
              </a:ext>
            </a:extLst>
          </p:cNvPr>
          <p:cNvSpPr txBox="1"/>
          <p:nvPr/>
        </p:nvSpPr>
        <p:spPr>
          <a:xfrm>
            <a:off x="4189367" y="3942697"/>
            <a:ext cx="1526196" cy="307777"/>
          </a:xfrm>
          <a:prstGeom prst="rect">
            <a:avLst/>
          </a:prstGeom>
          <a:noFill/>
        </p:spPr>
        <p:txBody>
          <a:bodyPr wrap="square" rtlCol="0">
            <a:spAutoFit/>
          </a:bodyPr>
          <a:lstStyle/>
          <a:p>
            <a:r>
              <a:rPr lang="zh-CN" altLang="en-US" dirty="0"/>
              <a:t>可缓存数据</a:t>
            </a:r>
          </a:p>
        </p:txBody>
      </p:sp>
      <p:graphicFrame>
        <p:nvGraphicFramePr>
          <p:cNvPr id="64" name="表格 6">
            <a:extLst>
              <a:ext uri="{FF2B5EF4-FFF2-40B4-BE49-F238E27FC236}">
                <a16:creationId xmlns:a16="http://schemas.microsoft.com/office/drawing/2014/main" id="{31EB6457-8214-1076-CF88-66575E90C6C6}"/>
              </a:ext>
            </a:extLst>
          </p:cNvPr>
          <p:cNvGraphicFramePr>
            <a:graphicFrameLocks noGrp="1"/>
          </p:cNvGraphicFramePr>
          <p:nvPr>
            <p:extLst>
              <p:ext uri="{D42A27DB-BD31-4B8C-83A1-F6EECF244321}">
                <p14:modId xmlns:p14="http://schemas.microsoft.com/office/powerpoint/2010/main" val="2845188064"/>
              </p:ext>
            </p:extLst>
          </p:nvPr>
        </p:nvGraphicFramePr>
        <p:xfrm>
          <a:off x="6695174" y="2824120"/>
          <a:ext cx="501420" cy="555014"/>
        </p:xfrm>
        <a:graphic>
          <a:graphicData uri="http://schemas.openxmlformats.org/drawingml/2006/table">
            <a:tbl>
              <a:tblPr firstRow="1" bandRow="1">
                <a:tableStyleId>{5940675A-B579-460E-94D1-54222C63F5DA}</a:tableStyleId>
              </a:tblPr>
              <a:tblGrid>
                <a:gridCol w="250710">
                  <a:extLst>
                    <a:ext uri="{9D8B030D-6E8A-4147-A177-3AD203B41FA5}">
                      <a16:colId xmlns:a16="http://schemas.microsoft.com/office/drawing/2014/main" val="1745903992"/>
                    </a:ext>
                  </a:extLst>
                </a:gridCol>
                <a:gridCol w="250710">
                  <a:extLst>
                    <a:ext uri="{9D8B030D-6E8A-4147-A177-3AD203B41FA5}">
                      <a16:colId xmlns:a16="http://schemas.microsoft.com/office/drawing/2014/main" val="1303010558"/>
                    </a:ext>
                  </a:extLst>
                </a:gridCol>
              </a:tblGrid>
              <a:tr h="277507">
                <a:tc>
                  <a:txBody>
                    <a:bodyPr/>
                    <a:lstStyle/>
                    <a:p>
                      <a:endParaRPr lang="zh-CN" altLang="en-US" sz="800"/>
                    </a:p>
                  </a:txBody>
                  <a:tcPr marL="0" marR="0" marT="0" marB="0"/>
                </a:tc>
                <a:tc>
                  <a:txBody>
                    <a:bodyPr/>
                    <a:lstStyle/>
                    <a:p>
                      <a:endParaRPr lang="zh-CN" altLang="en-US" sz="800" dirty="0"/>
                    </a:p>
                  </a:txBody>
                  <a:tcPr marL="0" marR="0" marT="0" marB="0">
                    <a:solidFill>
                      <a:schemeClr val="bg1"/>
                    </a:solidFill>
                  </a:tcPr>
                </a:tc>
                <a:extLst>
                  <a:ext uri="{0D108BD9-81ED-4DB2-BD59-A6C34878D82A}">
                    <a16:rowId xmlns:a16="http://schemas.microsoft.com/office/drawing/2014/main" val="1849028568"/>
                  </a:ext>
                </a:extLst>
              </a:tr>
              <a:tr h="277507">
                <a:tc>
                  <a:txBody>
                    <a:bodyPr/>
                    <a:lstStyle/>
                    <a:p>
                      <a:endParaRPr lang="zh-CN" altLang="en-US" sz="800" dirty="0"/>
                    </a:p>
                  </a:txBody>
                  <a:tcPr marL="0" marR="0" marT="0" marB="0">
                    <a:solidFill>
                      <a:srgbClr val="FF0000"/>
                    </a:solidFill>
                  </a:tcPr>
                </a:tc>
                <a:tc>
                  <a:txBody>
                    <a:bodyPr/>
                    <a:lstStyle/>
                    <a:p>
                      <a:endParaRPr lang="zh-CN" altLang="en-US" sz="800" dirty="0"/>
                    </a:p>
                  </a:txBody>
                  <a:tcPr marL="0" marR="0" marT="0" marB="0">
                    <a:solidFill>
                      <a:srgbClr val="FF0000"/>
                    </a:solidFill>
                  </a:tcPr>
                </a:tc>
                <a:extLst>
                  <a:ext uri="{0D108BD9-81ED-4DB2-BD59-A6C34878D82A}">
                    <a16:rowId xmlns:a16="http://schemas.microsoft.com/office/drawing/2014/main" val="3639561737"/>
                  </a:ext>
                </a:extLst>
              </a:tr>
            </a:tbl>
          </a:graphicData>
        </a:graphic>
      </p:graphicFrame>
      <p:sp>
        <p:nvSpPr>
          <p:cNvPr id="65" name="文本框 64">
            <a:extLst>
              <a:ext uri="{FF2B5EF4-FFF2-40B4-BE49-F238E27FC236}">
                <a16:creationId xmlns:a16="http://schemas.microsoft.com/office/drawing/2014/main" id="{D5D620A9-6C5D-B706-B1EC-55358A930CF3}"/>
              </a:ext>
            </a:extLst>
          </p:cNvPr>
          <p:cNvSpPr txBox="1"/>
          <p:nvPr/>
        </p:nvSpPr>
        <p:spPr>
          <a:xfrm>
            <a:off x="3915558" y="1569342"/>
            <a:ext cx="1161664" cy="307777"/>
          </a:xfrm>
          <a:prstGeom prst="rect">
            <a:avLst/>
          </a:prstGeom>
          <a:noFill/>
        </p:spPr>
        <p:txBody>
          <a:bodyPr wrap="square" rtlCol="0">
            <a:spAutoFit/>
          </a:bodyPr>
          <a:lstStyle/>
          <a:p>
            <a:r>
              <a:rPr lang="zh-CN" altLang="en-US" dirty="0"/>
              <a:t>多头注意力</a:t>
            </a:r>
          </a:p>
        </p:txBody>
      </p:sp>
      <p:sp>
        <p:nvSpPr>
          <p:cNvPr id="66" name="文本框 65">
            <a:extLst>
              <a:ext uri="{FF2B5EF4-FFF2-40B4-BE49-F238E27FC236}">
                <a16:creationId xmlns:a16="http://schemas.microsoft.com/office/drawing/2014/main" id="{36E01400-6070-4439-829C-9B5E34CA4E33}"/>
              </a:ext>
            </a:extLst>
          </p:cNvPr>
          <p:cNvSpPr txBox="1"/>
          <p:nvPr/>
        </p:nvSpPr>
        <p:spPr>
          <a:xfrm>
            <a:off x="3971104" y="3467919"/>
            <a:ext cx="1161664" cy="307777"/>
          </a:xfrm>
          <a:prstGeom prst="rect">
            <a:avLst/>
          </a:prstGeom>
          <a:noFill/>
        </p:spPr>
        <p:txBody>
          <a:bodyPr wrap="square" rtlCol="0">
            <a:spAutoFit/>
          </a:bodyPr>
          <a:lstStyle/>
          <a:p>
            <a:r>
              <a:rPr lang="zh-CN" altLang="en-US" dirty="0"/>
              <a:t>多头注意力</a:t>
            </a:r>
          </a:p>
        </p:txBody>
      </p:sp>
      <p:graphicFrame>
        <p:nvGraphicFramePr>
          <p:cNvPr id="67" name="表格 61">
            <a:extLst>
              <a:ext uri="{FF2B5EF4-FFF2-40B4-BE49-F238E27FC236}">
                <a16:creationId xmlns:a16="http://schemas.microsoft.com/office/drawing/2014/main" id="{52743981-B059-65C4-9972-2A7EF4BED105}"/>
              </a:ext>
            </a:extLst>
          </p:cNvPr>
          <p:cNvGraphicFramePr>
            <a:graphicFrameLocks noGrp="1"/>
          </p:cNvGraphicFramePr>
          <p:nvPr>
            <p:extLst>
              <p:ext uri="{D42A27DB-BD31-4B8C-83A1-F6EECF244321}">
                <p14:modId xmlns:p14="http://schemas.microsoft.com/office/powerpoint/2010/main" val="279075306"/>
              </p:ext>
            </p:extLst>
          </p:nvPr>
        </p:nvGraphicFramePr>
        <p:xfrm>
          <a:off x="5462732" y="3942697"/>
          <a:ext cx="311517" cy="365760"/>
        </p:xfrm>
        <a:graphic>
          <a:graphicData uri="http://schemas.openxmlformats.org/drawingml/2006/table">
            <a:tbl>
              <a:tblPr firstRow="1" bandRow="1">
                <a:tableStyleId>{5C22544A-7EE6-4342-B048-85BDC9FD1C3A}</a:tableStyleId>
              </a:tblPr>
              <a:tblGrid>
                <a:gridCol w="311517">
                  <a:extLst>
                    <a:ext uri="{9D8B030D-6E8A-4147-A177-3AD203B41FA5}">
                      <a16:colId xmlns:a16="http://schemas.microsoft.com/office/drawing/2014/main" val="2809767395"/>
                    </a:ext>
                  </a:extLst>
                </a:gridCol>
              </a:tblGrid>
              <a:tr h="307778">
                <a:tc>
                  <a:txBody>
                    <a:bodyPr/>
                    <a:lstStyle/>
                    <a:p>
                      <a:endParaRPr lang="zh-CN" altLang="en-US" dirty="0"/>
                    </a:p>
                  </a:txBody>
                  <a:tcPr>
                    <a:solidFill>
                      <a:srgbClr val="FF0000"/>
                    </a:solidFill>
                  </a:tcPr>
                </a:tc>
                <a:extLst>
                  <a:ext uri="{0D108BD9-81ED-4DB2-BD59-A6C34878D82A}">
                    <a16:rowId xmlns:a16="http://schemas.microsoft.com/office/drawing/2014/main" val="2374961011"/>
                  </a:ext>
                </a:extLst>
              </a:tr>
            </a:tbl>
          </a:graphicData>
        </a:graphic>
      </p:graphicFrame>
      <p:sp>
        <p:nvSpPr>
          <p:cNvPr id="68" name="文本框 67">
            <a:extLst>
              <a:ext uri="{FF2B5EF4-FFF2-40B4-BE49-F238E27FC236}">
                <a16:creationId xmlns:a16="http://schemas.microsoft.com/office/drawing/2014/main" id="{C5717608-18FA-8918-74D1-443B3B68C4BC}"/>
              </a:ext>
            </a:extLst>
          </p:cNvPr>
          <p:cNvSpPr txBox="1"/>
          <p:nvPr/>
        </p:nvSpPr>
        <p:spPr>
          <a:xfrm>
            <a:off x="5774249" y="3942697"/>
            <a:ext cx="1526196" cy="307777"/>
          </a:xfrm>
          <a:prstGeom prst="rect">
            <a:avLst/>
          </a:prstGeom>
          <a:noFill/>
        </p:spPr>
        <p:txBody>
          <a:bodyPr wrap="square" rtlCol="0">
            <a:spAutoFit/>
          </a:bodyPr>
          <a:lstStyle/>
          <a:p>
            <a:r>
              <a:rPr lang="zh-CN" altLang="en-US" dirty="0"/>
              <a:t>无意义数据</a:t>
            </a:r>
          </a:p>
        </p:txBody>
      </p:sp>
    </p:spTree>
    <p:extLst>
      <p:ext uri="{BB962C8B-B14F-4D97-AF65-F5344CB8AC3E}">
        <p14:creationId xmlns:p14="http://schemas.microsoft.com/office/powerpoint/2010/main" val="323627823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三、基于</a:t>
            </a:r>
            <a:r>
              <a:rPr lang="en-US" altLang="zh-CN" sz="1800" b="1" dirty="0" err="1">
                <a:latin typeface="微软雅黑" panose="020B0503020204020204" charset="-122"/>
                <a:ea typeface="微软雅黑" panose="020B0503020204020204" charset="-122"/>
                <a:cs typeface="微软雅黑" panose="020B0503020204020204" charset="-122"/>
              </a:rPr>
              <a:t>Fastertransformer</a:t>
            </a:r>
            <a:r>
              <a:rPr lang="zh-CN" altLang="en-US" sz="1800" b="1" dirty="0">
                <a:latin typeface="微软雅黑" panose="020B0503020204020204" charset="-122"/>
                <a:ea typeface="微软雅黑" panose="020B0503020204020204" charset="-122"/>
                <a:cs typeface="微软雅黑" panose="020B0503020204020204" charset="-122"/>
              </a:rPr>
              <a:t>的</a:t>
            </a:r>
            <a:r>
              <a:rPr lang="en-US" altLang="zh-CN" sz="1800" b="1" dirty="0" err="1">
                <a:latin typeface="微软雅黑" panose="020B0503020204020204" charset="-122"/>
                <a:ea typeface="微软雅黑" panose="020B0503020204020204" charset="-122"/>
                <a:cs typeface="微软雅黑" panose="020B0503020204020204" charset="-122"/>
              </a:rPr>
              <a:t>chatGLM</a:t>
            </a:r>
            <a:r>
              <a:rPr lang="zh-CN" altLang="en-US" sz="1800" b="1" dirty="0">
                <a:latin typeface="微软雅黑" panose="020B0503020204020204" charset="-122"/>
                <a:ea typeface="微软雅黑" panose="020B0503020204020204" charset="-122"/>
                <a:cs typeface="微软雅黑" panose="020B0503020204020204" charset="-122"/>
              </a:rPr>
              <a:t>优化</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D5BBFBD0-349E-C08B-D44D-57A7E7D6CEFA}"/>
              </a:ext>
            </a:extLst>
          </p:cNvPr>
          <p:cNvSpPr txBox="1"/>
          <p:nvPr/>
        </p:nvSpPr>
        <p:spPr>
          <a:xfrm>
            <a:off x="781778" y="746877"/>
            <a:ext cx="3420275" cy="954107"/>
          </a:xfrm>
          <a:prstGeom prst="rect">
            <a:avLst/>
          </a:prstGeom>
          <a:noFill/>
        </p:spPr>
        <p:txBody>
          <a:bodyPr wrap="square" rtlCol="0">
            <a:spAutoFit/>
          </a:bodyPr>
          <a:lstStyle/>
          <a:p>
            <a:r>
              <a:rPr lang="en-US" altLang="zh-CN" dirty="0"/>
              <a:t>1.</a:t>
            </a:r>
            <a:r>
              <a:rPr lang="zh-CN" altLang="en-US" dirty="0"/>
              <a:t>准备环境</a:t>
            </a:r>
            <a:endParaRPr lang="en-US" altLang="zh-CN" dirty="0"/>
          </a:p>
          <a:p>
            <a:r>
              <a:rPr lang="en-US" altLang="zh-CN" dirty="0"/>
              <a:t>2.</a:t>
            </a:r>
            <a:r>
              <a:rPr lang="zh-CN" altLang="en-US" dirty="0"/>
              <a:t>模型转换</a:t>
            </a:r>
            <a:endParaRPr lang="en-US" altLang="zh-CN" dirty="0"/>
          </a:p>
          <a:p>
            <a:r>
              <a:rPr lang="en-US" altLang="zh-CN" dirty="0"/>
              <a:t>3.</a:t>
            </a:r>
            <a:r>
              <a:rPr lang="zh-CN" altLang="en-US" dirty="0"/>
              <a:t>修改代码跑通模型</a:t>
            </a:r>
            <a:endParaRPr lang="en-US" altLang="zh-CN" dirty="0"/>
          </a:p>
          <a:p>
            <a:r>
              <a:rPr lang="en-US" altLang="zh-CN" dirty="0"/>
              <a:t>4.</a:t>
            </a:r>
            <a:r>
              <a:rPr lang="zh-CN" altLang="en-US" dirty="0"/>
              <a:t>调整推理流程，实现自定义算子</a:t>
            </a:r>
            <a:endParaRPr lang="en-US" altLang="zh-CN" dirty="0"/>
          </a:p>
        </p:txBody>
      </p:sp>
    </p:spTree>
    <p:extLst>
      <p:ext uri="{BB962C8B-B14F-4D97-AF65-F5344CB8AC3E}">
        <p14:creationId xmlns:p14="http://schemas.microsoft.com/office/powerpoint/2010/main" val="42184159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准备环境</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722F2CE9-CC97-AD44-4297-7B953D74B1D3}"/>
              </a:ext>
            </a:extLst>
          </p:cNvPr>
          <p:cNvPicPr>
            <a:picLocks noChangeAspect="1"/>
          </p:cNvPicPr>
          <p:nvPr/>
        </p:nvPicPr>
        <p:blipFill>
          <a:blip r:embed="rId3"/>
          <a:stretch>
            <a:fillRect/>
          </a:stretch>
        </p:blipFill>
        <p:spPr>
          <a:xfrm>
            <a:off x="647152" y="994603"/>
            <a:ext cx="7849695" cy="1638529"/>
          </a:xfrm>
          <a:prstGeom prst="rect">
            <a:avLst/>
          </a:prstGeom>
        </p:spPr>
      </p:pic>
      <p:sp>
        <p:nvSpPr>
          <p:cNvPr id="5" name="文本框 4">
            <a:extLst>
              <a:ext uri="{FF2B5EF4-FFF2-40B4-BE49-F238E27FC236}">
                <a16:creationId xmlns:a16="http://schemas.microsoft.com/office/drawing/2014/main" id="{8092E4B5-2C58-389B-D7BE-2FED0E1E9EF8}"/>
              </a:ext>
            </a:extLst>
          </p:cNvPr>
          <p:cNvSpPr txBox="1"/>
          <p:nvPr/>
        </p:nvSpPr>
        <p:spPr>
          <a:xfrm>
            <a:off x="581250" y="587888"/>
            <a:ext cx="4423719" cy="307777"/>
          </a:xfrm>
          <a:prstGeom prst="rect">
            <a:avLst/>
          </a:prstGeom>
          <a:noFill/>
        </p:spPr>
        <p:txBody>
          <a:bodyPr wrap="square" rtlCol="0">
            <a:spAutoFit/>
          </a:bodyPr>
          <a:lstStyle/>
          <a:p>
            <a:r>
              <a:rPr lang="zh-CN" altLang="en-US" dirty="0"/>
              <a:t>外网配</a:t>
            </a:r>
            <a:r>
              <a:rPr lang="zh-CN" altLang="en-US"/>
              <a:t>环境，内网</a:t>
            </a:r>
            <a:r>
              <a:rPr lang="zh-CN" altLang="en-US" dirty="0"/>
              <a:t>开发，复杂且限制重重</a:t>
            </a:r>
          </a:p>
        </p:txBody>
      </p:sp>
      <p:sp>
        <p:nvSpPr>
          <p:cNvPr id="6" name="文本框 5">
            <a:extLst>
              <a:ext uri="{FF2B5EF4-FFF2-40B4-BE49-F238E27FC236}">
                <a16:creationId xmlns:a16="http://schemas.microsoft.com/office/drawing/2014/main" id="{CB0AC626-0719-A11C-4D84-08E59A38FE05}"/>
              </a:ext>
            </a:extLst>
          </p:cNvPr>
          <p:cNvSpPr txBox="1"/>
          <p:nvPr/>
        </p:nvSpPr>
        <p:spPr>
          <a:xfrm>
            <a:off x="647152" y="2724150"/>
            <a:ext cx="2903356" cy="523220"/>
          </a:xfrm>
          <a:prstGeom prst="rect">
            <a:avLst/>
          </a:prstGeom>
          <a:noFill/>
        </p:spPr>
        <p:txBody>
          <a:bodyPr wrap="square" rtlCol="0">
            <a:spAutoFit/>
          </a:bodyPr>
          <a:lstStyle/>
          <a:p>
            <a:r>
              <a:rPr lang="zh-CN" altLang="en-US" dirty="0"/>
              <a:t>安装</a:t>
            </a:r>
            <a:r>
              <a:rPr lang="en-US" altLang="zh-CN" dirty="0" err="1"/>
              <a:t>mpi</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26019301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模型转换</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A0D3ECAB-76BC-E7CF-3A37-7EEAD9EC23B7}"/>
              </a:ext>
            </a:extLst>
          </p:cNvPr>
          <p:cNvSpPr txBox="1"/>
          <p:nvPr/>
        </p:nvSpPr>
        <p:spPr>
          <a:xfrm>
            <a:off x="502509" y="716692"/>
            <a:ext cx="8246076" cy="523220"/>
          </a:xfrm>
          <a:prstGeom prst="rect">
            <a:avLst/>
          </a:prstGeom>
          <a:noFill/>
        </p:spPr>
        <p:txBody>
          <a:bodyPr wrap="square" rtlCol="0">
            <a:spAutoFit/>
          </a:bodyPr>
          <a:lstStyle/>
          <a:p>
            <a:r>
              <a:rPr lang="en-US" altLang="zh-CN" dirty="0" err="1"/>
              <a:t>Fastertransformer</a:t>
            </a:r>
            <a:r>
              <a:rPr lang="zh-CN" altLang="en-US" dirty="0"/>
              <a:t>不支持</a:t>
            </a:r>
            <a:r>
              <a:rPr lang="en-US" altLang="zh-CN" dirty="0"/>
              <a:t>chatglm6b</a:t>
            </a:r>
            <a:r>
              <a:rPr lang="zh-CN" altLang="en-US" dirty="0"/>
              <a:t>，基于</a:t>
            </a:r>
            <a:r>
              <a:rPr lang="en-US" altLang="zh-CN" dirty="0" err="1"/>
              <a:t>gpt</a:t>
            </a:r>
            <a:r>
              <a:rPr lang="zh-CN" altLang="en-US" dirty="0"/>
              <a:t>转换代码进行修改，具体逻辑是检查模型每一层的权重并导出为一个文件</a:t>
            </a:r>
          </a:p>
        </p:txBody>
      </p:sp>
      <p:pic>
        <p:nvPicPr>
          <p:cNvPr id="5" name="图片 4" descr="电脑屏幕截图">
            <a:extLst>
              <a:ext uri="{FF2B5EF4-FFF2-40B4-BE49-F238E27FC236}">
                <a16:creationId xmlns:a16="http://schemas.microsoft.com/office/drawing/2014/main" id="{0AA509B0-DE33-940E-E3AC-E7FA45D4E1E5}"/>
              </a:ext>
            </a:extLst>
          </p:cNvPr>
          <p:cNvPicPr>
            <a:picLocks noChangeAspect="1"/>
          </p:cNvPicPr>
          <p:nvPr/>
        </p:nvPicPr>
        <p:blipFill>
          <a:blip r:embed="rId3"/>
          <a:stretch>
            <a:fillRect/>
          </a:stretch>
        </p:blipFill>
        <p:spPr>
          <a:xfrm>
            <a:off x="3884181" y="1813097"/>
            <a:ext cx="4864404" cy="2279736"/>
          </a:xfrm>
          <a:prstGeom prst="rect">
            <a:avLst/>
          </a:prstGeom>
        </p:spPr>
      </p:pic>
      <p:sp>
        <p:nvSpPr>
          <p:cNvPr id="6" name="文本框 5">
            <a:extLst>
              <a:ext uri="{FF2B5EF4-FFF2-40B4-BE49-F238E27FC236}">
                <a16:creationId xmlns:a16="http://schemas.microsoft.com/office/drawing/2014/main" id="{F666CCA5-6318-E06C-1CA7-DC74FBBD3366}"/>
              </a:ext>
            </a:extLst>
          </p:cNvPr>
          <p:cNvSpPr txBox="1"/>
          <p:nvPr/>
        </p:nvSpPr>
        <p:spPr>
          <a:xfrm>
            <a:off x="5191918" y="1472496"/>
            <a:ext cx="2248930" cy="307777"/>
          </a:xfrm>
          <a:prstGeom prst="rect">
            <a:avLst/>
          </a:prstGeom>
          <a:noFill/>
        </p:spPr>
        <p:txBody>
          <a:bodyPr wrap="square" rtlCol="0">
            <a:spAutoFit/>
          </a:bodyPr>
          <a:lstStyle/>
          <a:p>
            <a:pPr algn="ctr"/>
            <a:r>
              <a:rPr lang="en-US" altLang="zh-CN" dirty="0"/>
              <a:t>FT</a:t>
            </a:r>
            <a:r>
              <a:rPr lang="zh-CN" altLang="en-US" dirty="0"/>
              <a:t>模型</a:t>
            </a:r>
          </a:p>
        </p:txBody>
      </p:sp>
      <p:sp>
        <p:nvSpPr>
          <p:cNvPr id="7" name="文本框 6">
            <a:extLst>
              <a:ext uri="{FF2B5EF4-FFF2-40B4-BE49-F238E27FC236}">
                <a16:creationId xmlns:a16="http://schemas.microsoft.com/office/drawing/2014/main" id="{C841FACF-C230-5035-9680-45CCF1A2F1FE}"/>
              </a:ext>
            </a:extLst>
          </p:cNvPr>
          <p:cNvSpPr txBox="1"/>
          <p:nvPr/>
        </p:nvSpPr>
        <p:spPr>
          <a:xfrm>
            <a:off x="1005015" y="1472495"/>
            <a:ext cx="1359243" cy="307777"/>
          </a:xfrm>
          <a:prstGeom prst="rect">
            <a:avLst/>
          </a:prstGeom>
          <a:noFill/>
        </p:spPr>
        <p:txBody>
          <a:bodyPr wrap="square" rtlCol="0">
            <a:spAutoFit/>
          </a:bodyPr>
          <a:lstStyle/>
          <a:p>
            <a:pPr algn="ctr"/>
            <a:r>
              <a:rPr lang="en-US" altLang="zh-CN" dirty="0" err="1"/>
              <a:t>Pth</a:t>
            </a:r>
            <a:r>
              <a:rPr lang="zh-CN" altLang="en-US" dirty="0"/>
              <a:t>模型</a:t>
            </a:r>
          </a:p>
        </p:txBody>
      </p:sp>
      <p:pic>
        <p:nvPicPr>
          <p:cNvPr id="11" name="图片 10" descr="文本&#10;&#10;描述已自动生成">
            <a:extLst>
              <a:ext uri="{FF2B5EF4-FFF2-40B4-BE49-F238E27FC236}">
                <a16:creationId xmlns:a16="http://schemas.microsoft.com/office/drawing/2014/main" id="{7C2D378F-1574-BF8A-A7D3-D69BD0890C2F}"/>
              </a:ext>
            </a:extLst>
          </p:cNvPr>
          <p:cNvPicPr>
            <a:picLocks noChangeAspect="1"/>
          </p:cNvPicPr>
          <p:nvPr/>
        </p:nvPicPr>
        <p:blipFill>
          <a:blip r:embed="rId4"/>
          <a:stretch>
            <a:fillRect/>
          </a:stretch>
        </p:blipFill>
        <p:spPr>
          <a:xfrm>
            <a:off x="502509" y="1928395"/>
            <a:ext cx="2834886" cy="1912786"/>
          </a:xfrm>
          <a:prstGeom prst="rect">
            <a:avLst/>
          </a:prstGeom>
        </p:spPr>
      </p:pic>
      <p:sp>
        <p:nvSpPr>
          <p:cNvPr id="12" name="箭头: 右 11">
            <a:extLst>
              <a:ext uri="{FF2B5EF4-FFF2-40B4-BE49-F238E27FC236}">
                <a16:creationId xmlns:a16="http://schemas.microsoft.com/office/drawing/2014/main" id="{E96F1521-C6BD-34FC-0A54-526F2F1C6B1B}"/>
              </a:ext>
            </a:extLst>
          </p:cNvPr>
          <p:cNvSpPr/>
          <p:nvPr/>
        </p:nvSpPr>
        <p:spPr bwMode="auto">
          <a:xfrm>
            <a:off x="3469282" y="2732388"/>
            <a:ext cx="387178" cy="304800"/>
          </a:xfrm>
          <a:prstGeom prst="right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25704008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26663FF-C8EF-F3C2-9D7B-C5B1C0D8B215}"/>
              </a:ext>
            </a:extLst>
          </p:cNvPr>
          <p:cNvSpPr>
            <a:spLocks noGrp="1"/>
          </p:cNvSpPr>
          <p:nvPr>
            <p:ph type="title"/>
          </p:nvPr>
        </p:nvSpPr>
        <p:spPr>
          <a:xfrm>
            <a:off x="178046" y="131454"/>
            <a:ext cx="7848872" cy="748564"/>
          </a:xfrm>
        </p:spPr>
        <p:txBody>
          <a:bodyPr/>
          <a:lstStyle/>
          <a:p>
            <a:r>
              <a:rPr lang="zh-CN" altLang="en-US" dirty="0"/>
              <a:t>目录</a:t>
            </a:r>
          </a:p>
        </p:txBody>
      </p:sp>
      <p:sp>
        <p:nvSpPr>
          <p:cNvPr id="2" name="文本框 1">
            <a:extLst>
              <a:ext uri="{FF2B5EF4-FFF2-40B4-BE49-F238E27FC236}">
                <a16:creationId xmlns:a16="http://schemas.microsoft.com/office/drawing/2014/main" id="{AF737442-25CF-FF14-3058-2F2417996563}"/>
              </a:ext>
            </a:extLst>
          </p:cNvPr>
          <p:cNvSpPr txBox="1"/>
          <p:nvPr/>
        </p:nvSpPr>
        <p:spPr>
          <a:xfrm>
            <a:off x="1806497" y="1034879"/>
            <a:ext cx="5531005" cy="1169551"/>
          </a:xfrm>
          <a:prstGeom prst="rect">
            <a:avLst/>
          </a:prstGeom>
          <a:noFill/>
        </p:spPr>
        <p:txBody>
          <a:bodyPr wrap="square" rtlCol="0">
            <a:spAutoFit/>
          </a:bodyPr>
          <a:lstStyle/>
          <a:p>
            <a:r>
              <a:rPr lang="zh-CN" altLang="en-US" dirty="0"/>
              <a:t>一、</a:t>
            </a:r>
            <a:r>
              <a:rPr lang="en-US" altLang="zh-CN" dirty="0" err="1"/>
              <a:t>chatGLM</a:t>
            </a:r>
            <a:r>
              <a:rPr lang="zh-CN" altLang="en-US" dirty="0"/>
              <a:t>模型介绍</a:t>
            </a:r>
            <a:endParaRPr lang="en-US" altLang="zh-CN" dirty="0"/>
          </a:p>
          <a:p>
            <a:endParaRPr lang="en-US" altLang="zh-CN" dirty="0"/>
          </a:p>
          <a:p>
            <a:r>
              <a:rPr lang="zh-CN" altLang="en-US" dirty="0"/>
              <a:t>二、</a:t>
            </a:r>
            <a:r>
              <a:rPr lang="en-US" altLang="zh-CN" dirty="0" err="1"/>
              <a:t>Fastertransformer</a:t>
            </a:r>
            <a:r>
              <a:rPr lang="zh-CN" altLang="en-US" dirty="0"/>
              <a:t>介绍</a:t>
            </a:r>
            <a:endParaRPr lang="en-US" altLang="zh-CN" dirty="0"/>
          </a:p>
          <a:p>
            <a:endParaRPr lang="en-US" altLang="zh-CN" dirty="0"/>
          </a:p>
          <a:p>
            <a:r>
              <a:rPr lang="zh-CN" altLang="en-US" dirty="0"/>
              <a:t>三、基于</a:t>
            </a:r>
            <a:r>
              <a:rPr lang="en-US" altLang="zh-CN" dirty="0" err="1"/>
              <a:t>Fastertransformer</a:t>
            </a:r>
            <a:r>
              <a:rPr lang="zh-CN" altLang="en-US" dirty="0"/>
              <a:t>的</a:t>
            </a:r>
            <a:r>
              <a:rPr lang="en-US" altLang="zh-CN" dirty="0" err="1"/>
              <a:t>chatGLM</a:t>
            </a:r>
            <a:r>
              <a:rPr lang="zh-CN" altLang="en-US" dirty="0"/>
              <a:t>优化</a:t>
            </a:r>
          </a:p>
        </p:txBody>
      </p:sp>
    </p:spTree>
    <p:extLst>
      <p:ext uri="{BB962C8B-B14F-4D97-AF65-F5344CB8AC3E}">
        <p14:creationId xmlns:p14="http://schemas.microsoft.com/office/powerpoint/2010/main" val="380934534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修改代码跑通模型</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D5BBFBD0-349E-C08B-D44D-57A7E7D6CEFA}"/>
              </a:ext>
            </a:extLst>
          </p:cNvPr>
          <p:cNvSpPr txBox="1"/>
          <p:nvPr/>
        </p:nvSpPr>
        <p:spPr>
          <a:xfrm>
            <a:off x="806491" y="743900"/>
            <a:ext cx="7348968" cy="523220"/>
          </a:xfrm>
          <a:prstGeom prst="rect">
            <a:avLst/>
          </a:prstGeom>
          <a:noFill/>
        </p:spPr>
        <p:txBody>
          <a:bodyPr wrap="square" rtlCol="0">
            <a:spAutoFit/>
          </a:bodyPr>
          <a:lstStyle/>
          <a:p>
            <a:r>
              <a:rPr lang="zh-CN" altLang="en-US" dirty="0"/>
              <a:t>基于</a:t>
            </a:r>
            <a:r>
              <a:rPr lang="en-US" altLang="zh-CN" dirty="0" err="1"/>
              <a:t>gpt</a:t>
            </a:r>
            <a:r>
              <a:rPr lang="zh-CN" altLang="en-US" dirty="0"/>
              <a:t>推理代码，修改参数、权重名称等变量，适应</a:t>
            </a:r>
            <a:r>
              <a:rPr lang="en-US" altLang="zh-CN" dirty="0" err="1"/>
              <a:t>chatglm</a:t>
            </a:r>
            <a:r>
              <a:rPr lang="zh-CN" altLang="en-US" dirty="0"/>
              <a:t>推理，即可用</a:t>
            </a:r>
            <a:r>
              <a:rPr lang="en-US" altLang="zh-CN" dirty="0" err="1"/>
              <a:t>chatglm</a:t>
            </a:r>
            <a:r>
              <a:rPr lang="zh-CN" altLang="en-US" dirty="0"/>
              <a:t>模型跑通</a:t>
            </a:r>
            <a:r>
              <a:rPr lang="en-US" altLang="zh-CN" dirty="0" err="1"/>
              <a:t>gpt</a:t>
            </a:r>
            <a:r>
              <a:rPr lang="zh-CN" altLang="en-US" dirty="0"/>
              <a:t>流程。结果如下：</a:t>
            </a:r>
            <a:endParaRPr lang="en-US" altLang="zh-CN" dirty="0"/>
          </a:p>
        </p:txBody>
      </p:sp>
      <p:pic>
        <p:nvPicPr>
          <p:cNvPr id="4" name="图片 3">
            <a:extLst>
              <a:ext uri="{FF2B5EF4-FFF2-40B4-BE49-F238E27FC236}">
                <a16:creationId xmlns:a16="http://schemas.microsoft.com/office/drawing/2014/main" id="{C74FF29C-E88F-0FC5-4822-12317270FE44}"/>
              </a:ext>
            </a:extLst>
          </p:cNvPr>
          <p:cNvPicPr>
            <a:picLocks noChangeAspect="1"/>
          </p:cNvPicPr>
          <p:nvPr/>
        </p:nvPicPr>
        <p:blipFill>
          <a:blip r:embed="rId3"/>
          <a:stretch>
            <a:fillRect/>
          </a:stretch>
        </p:blipFill>
        <p:spPr>
          <a:xfrm>
            <a:off x="1425163" y="1589013"/>
            <a:ext cx="5988873" cy="2425975"/>
          </a:xfrm>
          <a:prstGeom prst="rect">
            <a:avLst/>
          </a:prstGeom>
        </p:spPr>
      </p:pic>
    </p:spTree>
    <p:extLst>
      <p:ext uri="{BB962C8B-B14F-4D97-AF65-F5344CB8AC3E}">
        <p14:creationId xmlns:p14="http://schemas.microsoft.com/office/powerpoint/2010/main" val="42531251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378AA5C8-9DBA-AC39-2CD1-8328E2C1EBF6}"/>
              </a:ext>
            </a:extLst>
          </p:cNvPr>
          <p:cNvSpPr txBox="1"/>
          <p:nvPr/>
        </p:nvSpPr>
        <p:spPr>
          <a:xfrm>
            <a:off x="609600" y="654703"/>
            <a:ext cx="7430530" cy="738664"/>
          </a:xfrm>
          <a:prstGeom prst="rect">
            <a:avLst/>
          </a:prstGeom>
          <a:noFill/>
        </p:spPr>
        <p:txBody>
          <a:bodyPr wrap="square" rtlCol="0">
            <a:spAutoFit/>
          </a:bodyPr>
          <a:lstStyle/>
          <a:p>
            <a:r>
              <a:rPr lang="zh-CN" altLang="en-US" b="1" dirty="0"/>
              <a:t>对齐方法：</a:t>
            </a:r>
            <a:endParaRPr lang="en-US" altLang="zh-CN" b="1" dirty="0"/>
          </a:p>
          <a:p>
            <a:r>
              <a:rPr lang="en-US" altLang="zh-CN" dirty="0"/>
              <a:t>	</a:t>
            </a:r>
            <a:r>
              <a:rPr lang="zh-CN" altLang="en-US" dirty="0"/>
              <a:t>打印每一次运算的输入输出与</a:t>
            </a:r>
            <a:r>
              <a:rPr lang="en-US" altLang="zh-CN" dirty="0" err="1"/>
              <a:t>pytorch</a:t>
            </a:r>
            <a:r>
              <a:rPr lang="zh-CN" altLang="en-US" dirty="0"/>
              <a:t>版本对比，注意：</a:t>
            </a:r>
            <a:r>
              <a:rPr lang="en-US" altLang="zh-CN" dirty="0" err="1"/>
              <a:t>c++</a:t>
            </a:r>
            <a:r>
              <a:rPr lang="zh-CN" altLang="en-US" dirty="0"/>
              <a:t>中需要将数据拷贝到</a:t>
            </a:r>
            <a:r>
              <a:rPr lang="en-US" altLang="zh-CN" dirty="0"/>
              <a:t>CPU</a:t>
            </a:r>
            <a:r>
              <a:rPr lang="zh-CN" altLang="en-US" dirty="0"/>
              <a:t>后才可以打印</a:t>
            </a:r>
          </a:p>
        </p:txBody>
      </p:sp>
      <p:pic>
        <p:nvPicPr>
          <p:cNvPr id="5" name="图片 4">
            <a:extLst>
              <a:ext uri="{FF2B5EF4-FFF2-40B4-BE49-F238E27FC236}">
                <a16:creationId xmlns:a16="http://schemas.microsoft.com/office/drawing/2014/main" id="{CC0C5612-103E-5ED5-5941-5D004EB36928}"/>
              </a:ext>
            </a:extLst>
          </p:cNvPr>
          <p:cNvPicPr>
            <a:picLocks noChangeAspect="1"/>
          </p:cNvPicPr>
          <p:nvPr/>
        </p:nvPicPr>
        <p:blipFill>
          <a:blip r:embed="rId3"/>
          <a:stretch>
            <a:fillRect/>
          </a:stretch>
        </p:blipFill>
        <p:spPr>
          <a:xfrm>
            <a:off x="1033518" y="1656144"/>
            <a:ext cx="6582694" cy="2514951"/>
          </a:xfrm>
          <a:prstGeom prst="rect">
            <a:avLst/>
          </a:prstGeom>
        </p:spPr>
      </p:pic>
    </p:spTree>
    <p:extLst>
      <p:ext uri="{BB962C8B-B14F-4D97-AF65-F5344CB8AC3E}">
        <p14:creationId xmlns:p14="http://schemas.microsoft.com/office/powerpoint/2010/main" val="83400948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378AA5C8-9DBA-AC39-2CD1-8328E2C1EBF6}"/>
              </a:ext>
            </a:extLst>
          </p:cNvPr>
          <p:cNvSpPr txBox="1"/>
          <p:nvPr/>
        </p:nvSpPr>
        <p:spPr>
          <a:xfrm>
            <a:off x="609600" y="654703"/>
            <a:ext cx="7430530" cy="307777"/>
          </a:xfrm>
          <a:prstGeom prst="rect">
            <a:avLst/>
          </a:prstGeom>
          <a:noFill/>
        </p:spPr>
        <p:txBody>
          <a:bodyPr wrap="square" rtlCol="0">
            <a:spAutoFit/>
          </a:bodyPr>
          <a:lstStyle/>
          <a:p>
            <a:r>
              <a:rPr lang="en-US" altLang="zh-CN" b="1" dirty="0"/>
              <a:t>GEMM</a:t>
            </a:r>
            <a:endParaRPr lang="zh-CN" altLang="en-US" b="1" dirty="0"/>
          </a:p>
        </p:txBody>
      </p:sp>
      <p:sp>
        <p:nvSpPr>
          <p:cNvPr id="6" name="文本框 5">
            <a:extLst>
              <a:ext uri="{FF2B5EF4-FFF2-40B4-BE49-F238E27FC236}">
                <a16:creationId xmlns:a16="http://schemas.microsoft.com/office/drawing/2014/main" id="{50BDFAEA-BEB4-6F48-9166-874105EFD082}"/>
              </a:ext>
            </a:extLst>
          </p:cNvPr>
          <p:cNvSpPr txBox="1"/>
          <p:nvPr/>
        </p:nvSpPr>
        <p:spPr>
          <a:xfrm>
            <a:off x="457200" y="4620280"/>
            <a:ext cx="7162800" cy="307777"/>
          </a:xfrm>
          <a:prstGeom prst="rect">
            <a:avLst/>
          </a:prstGeom>
          <a:noFill/>
        </p:spPr>
        <p:txBody>
          <a:bodyPr wrap="square">
            <a:spAutoFit/>
          </a:bodyPr>
          <a:lstStyle/>
          <a:p>
            <a:r>
              <a:rPr lang="zh-CN" altLang="en-US" dirty="0"/>
              <a:t>参考：https://docs.nvidia.com/cuda/cublas/index.html#cublas-t-gemm</a:t>
            </a:r>
          </a:p>
        </p:txBody>
      </p:sp>
      <p:pic>
        <p:nvPicPr>
          <p:cNvPr id="7" name="图片 6">
            <a:extLst>
              <a:ext uri="{FF2B5EF4-FFF2-40B4-BE49-F238E27FC236}">
                <a16:creationId xmlns:a16="http://schemas.microsoft.com/office/drawing/2014/main" id="{4AA5D27C-F55D-99C3-FAD5-E5B00649506F}"/>
              </a:ext>
            </a:extLst>
          </p:cNvPr>
          <p:cNvPicPr>
            <a:picLocks noChangeAspect="1"/>
          </p:cNvPicPr>
          <p:nvPr/>
        </p:nvPicPr>
        <p:blipFill>
          <a:blip r:embed="rId3"/>
          <a:stretch>
            <a:fillRect/>
          </a:stretch>
        </p:blipFill>
        <p:spPr>
          <a:xfrm>
            <a:off x="5371071" y="1153624"/>
            <a:ext cx="3476275" cy="3279207"/>
          </a:xfrm>
          <a:prstGeom prst="rect">
            <a:avLst/>
          </a:prstGeom>
        </p:spPr>
      </p:pic>
      <p:sp>
        <p:nvSpPr>
          <p:cNvPr id="9" name="文本框 8">
            <a:extLst>
              <a:ext uri="{FF2B5EF4-FFF2-40B4-BE49-F238E27FC236}">
                <a16:creationId xmlns:a16="http://schemas.microsoft.com/office/drawing/2014/main" id="{3D41A47D-E703-3B45-5322-6C5754C774A3}"/>
              </a:ext>
            </a:extLst>
          </p:cNvPr>
          <p:cNvSpPr txBox="1"/>
          <p:nvPr/>
        </p:nvSpPr>
        <p:spPr>
          <a:xfrm>
            <a:off x="5457567" y="819566"/>
            <a:ext cx="3562772" cy="276999"/>
          </a:xfrm>
          <a:prstGeom prst="rect">
            <a:avLst/>
          </a:prstGeom>
          <a:noFill/>
        </p:spPr>
        <p:txBody>
          <a:bodyPr wrap="square" rtlCol="0">
            <a:spAutoFit/>
          </a:bodyPr>
          <a:lstStyle/>
          <a:p>
            <a:r>
              <a:rPr lang="zh-CN" altLang="en-US" sz="1200" dirty="0"/>
              <a:t>注意变量类型保持一致，如</a:t>
            </a:r>
            <a:r>
              <a:rPr lang="en-US" altLang="zh-CN" sz="1200" dirty="0"/>
              <a:t>alpha</a:t>
            </a:r>
            <a:r>
              <a:rPr lang="zh-CN" altLang="en-US" sz="1200" dirty="0"/>
              <a:t>和</a:t>
            </a:r>
            <a:r>
              <a:rPr lang="en-US" altLang="zh-CN" sz="1200" dirty="0"/>
              <a:t>beta</a:t>
            </a:r>
            <a:endParaRPr lang="zh-CN" altLang="en-US" sz="1200" dirty="0"/>
          </a:p>
        </p:txBody>
      </p:sp>
      <p:pic>
        <p:nvPicPr>
          <p:cNvPr id="11" name="图片 10">
            <a:extLst>
              <a:ext uri="{FF2B5EF4-FFF2-40B4-BE49-F238E27FC236}">
                <a16:creationId xmlns:a16="http://schemas.microsoft.com/office/drawing/2014/main" id="{9CB7C48E-973D-21FD-1D58-A10D99E2FDFE}"/>
              </a:ext>
            </a:extLst>
          </p:cNvPr>
          <p:cNvPicPr>
            <a:picLocks noChangeAspect="1"/>
          </p:cNvPicPr>
          <p:nvPr/>
        </p:nvPicPr>
        <p:blipFill>
          <a:blip r:embed="rId4"/>
          <a:stretch>
            <a:fillRect/>
          </a:stretch>
        </p:blipFill>
        <p:spPr>
          <a:xfrm>
            <a:off x="197515" y="1096565"/>
            <a:ext cx="5031282" cy="1365422"/>
          </a:xfrm>
          <a:prstGeom prst="rect">
            <a:avLst/>
          </a:prstGeom>
        </p:spPr>
      </p:pic>
      <p:pic>
        <p:nvPicPr>
          <p:cNvPr id="13" name="图片 12">
            <a:extLst>
              <a:ext uri="{FF2B5EF4-FFF2-40B4-BE49-F238E27FC236}">
                <a16:creationId xmlns:a16="http://schemas.microsoft.com/office/drawing/2014/main" id="{5902637D-3030-C3D0-08DD-711CF650AB5F}"/>
              </a:ext>
            </a:extLst>
          </p:cNvPr>
          <p:cNvPicPr>
            <a:picLocks noChangeAspect="1"/>
          </p:cNvPicPr>
          <p:nvPr/>
        </p:nvPicPr>
        <p:blipFill>
          <a:blip r:embed="rId5"/>
          <a:stretch>
            <a:fillRect/>
          </a:stretch>
        </p:blipFill>
        <p:spPr>
          <a:xfrm>
            <a:off x="1327834" y="2459805"/>
            <a:ext cx="2676899" cy="666843"/>
          </a:xfrm>
          <a:prstGeom prst="rect">
            <a:avLst/>
          </a:prstGeom>
        </p:spPr>
      </p:pic>
      <p:sp>
        <p:nvSpPr>
          <p:cNvPr id="19" name="矩形 18">
            <a:extLst>
              <a:ext uri="{FF2B5EF4-FFF2-40B4-BE49-F238E27FC236}">
                <a16:creationId xmlns:a16="http://schemas.microsoft.com/office/drawing/2014/main" id="{F20DF6B6-AAE0-24DD-97CC-D1BACF14E3EB}"/>
              </a:ext>
            </a:extLst>
          </p:cNvPr>
          <p:cNvSpPr>
            <a:spLocks/>
          </p:cNvSpPr>
          <p:nvPr/>
        </p:nvSpPr>
        <p:spPr bwMode="auto">
          <a:xfrm>
            <a:off x="160631" y="3164060"/>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lang="en-US" altLang="zh-CN" sz="2000" dirty="0" err="1">
                <a:solidFill>
                  <a:schemeClr val="tx1"/>
                </a:solidFill>
                <a:latin typeface="Verdana" panose="020B0604030504040204" charset="0"/>
                <a:ea typeface="MS PGothic" panose="020B0600070205080204" charset="-128"/>
                <a:cs typeface="MS PGothic" panose="020B0600070205080204" charset="-128"/>
              </a:rPr>
              <a:t>A</a:t>
            </a:r>
            <a:r>
              <a:rPr kumimoji="0" lang="en-US" altLang="zh-CN" sz="2000" b="0" i="0" u="none" strike="noStrike" cap="none" normalizeH="0" baseline="-25000" dirty="0" err="1">
                <a:ln>
                  <a:noFill/>
                </a:ln>
                <a:solidFill>
                  <a:schemeClr val="tx1"/>
                </a:solidFill>
                <a:effectLst/>
                <a:latin typeface="Verdana" panose="020B0604030504040204" charset="0"/>
                <a:ea typeface="MS PGothic" panose="020B0600070205080204" charset="-128"/>
                <a:cs typeface="MS PGothic" panose="020B0600070205080204" charset="-128"/>
              </a:rPr>
              <a:t>mxk</a:t>
            </a:r>
            <a:endParaRPr kumimoji="0" lang="en-US" altLang="zh-CN" sz="2000" b="0" i="0" u="none" strike="noStrike" cap="none" normalizeH="0" baseline="-2500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0" name="矩形 19">
            <a:extLst>
              <a:ext uri="{FF2B5EF4-FFF2-40B4-BE49-F238E27FC236}">
                <a16:creationId xmlns:a16="http://schemas.microsoft.com/office/drawing/2014/main" id="{BC6D1CFE-EE4D-BC98-6786-F670EE1DA350}"/>
              </a:ext>
            </a:extLst>
          </p:cNvPr>
          <p:cNvSpPr>
            <a:spLocks/>
          </p:cNvSpPr>
          <p:nvPr/>
        </p:nvSpPr>
        <p:spPr bwMode="auto">
          <a:xfrm>
            <a:off x="2353979" y="3164060"/>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lang="en-US" altLang="zh-CN" sz="2000" dirty="0" err="1">
                <a:solidFill>
                  <a:schemeClr val="tx1"/>
                </a:solidFill>
                <a:latin typeface="Verdana" panose="020B0604030504040204" charset="0"/>
                <a:ea typeface="MS PGothic" panose="020B0600070205080204" charset="-128"/>
                <a:cs typeface="MS PGothic" panose="020B0600070205080204" charset="-128"/>
              </a:rPr>
              <a:t>B</a:t>
            </a:r>
            <a:r>
              <a:rPr lang="en-US" altLang="zh-CN" sz="2000" baseline="-25000" dirty="0" err="1">
                <a:solidFill>
                  <a:schemeClr val="tx1"/>
                </a:solidFill>
                <a:latin typeface="Verdana" panose="020B0604030504040204" charset="0"/>
                <a:ea typeface="MS PGothic" panose="020B0600070205080204" charset="-128"/>
                <a:cs typeface="MS PGothic" panose="020B0600070205080204" charset="-128"/>
              </a:rPr>
              <a:t>kxn</a:t>
            </a:r>
            <a:endParaRPr kumimoji="0" lang="en-US" altLang="zh-CN" sz="2000" b="0" i="0" u="none" strike="noStrike" cap="none" normalizeH="0" baseline="-2500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1" name="矩形 20">
            <a:extLst>
              <a:ext uri="{FF2B5EF4-FFF2-40B4-BE49-F238E27FC236}">
                <a16:creationId xmlns:a16="http://schemas.microsoft.com/office/drawing/2014/main" id="{1438500F-D2C8-9A49-4685-D6656D11F077}"/>
              </a:ext>
            </a:extLst>
          </p:cNvPr>
          <p:cNvSpPr>
            <a:spLocks/>
          </p:cNvSpPr>
          <p:nvPr/>
        </p:nvSpPr>
        <p:spPr bwMode="auto">
          <a:xfrm>
            <a:off x="4261800" y="3164060"/>
            <a:ext cx="925200" cy="9233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r>
              <a:rPr lang="en-US" altLang="zh-CN" sz="2000" dirty="0" err="1">
                <a:solidFill>
                  <a:schemeClr val="tx1"/>
                </a:solidFill>
                <a:latin typeface="Verdana" panose="020B0604030504040204" charset="0"/>
                <a:ea typeface="MS PGothic" panose="020B0600070205080204" charset="-128"/>
                <a:cs typeface="MS PGothic" panose="020B0600070205080204" charset="-128"/>
              </a:rPr>
              <a:t>C</a:t>
            </a:r>
            <a:r>
              <a:rPr lang="en-US" altLang="zh-CN" sz="2000" baseline="-25000" dirty="0" err="1">
                <a:solidFill>
                  <a:schemeClr val="tx1"/>
                </a:solidFill>
                <a:latin typeface="Verdana" panose="020B0604030504040204" charset="0"/>
                <a:ea typeface="MS PGothic" panose="020B0600070205080204" charset="-128"/>
                <a:cs typeface="MS PGothic" panose="020B0600070205080204" charset="-128"/>
              </a:rPr>
              <a:t>mxn</a:t>
            </a:r>
            <a:endParaRPr kumimoji="0" lang="en-US" altLang="zh-CN" sz="2000" b="0" i="0" u="none" strike="noStrike" cap="none" normalizeH="0" baseline="-25000" dirty="0">
              <a:ln>
                <a:noFill/>
              </a:ln>
              <a:solidFill>
                <a:schemeClr val="tx1"/>
              </a:solidFill>
              <a:effectLst/>
              <a:latin typeface="Verdana" panose="020B0604030504040204" charset="0"/>
              <a:ea typeface="MS PGothic" panose="020B0600070205080204" charset="-128"/>
              <a:cs typeface="MS PGothic" panose="020B0600070205080204" charset="-128"/>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2" name="矩形 21">
            <a:extLst>
              <a:ext uri="{FF2B5EF4-FFF2-40B4-BE49-F238E27FC236}">
                <a16:creationId xmlns:a16="http://schemas.microsoft.com/office/drawing/2014/main" id="{5267E69C-98CE-B08E-3E6D-9A2A3000C230}"/>
              </a:ext>
            </a:extLst>
          </p:cNvPr>
          <p:cNvSpPr/>
          <p:nvPr/>
        </p:nvSpPr>
        <p:spPr>
          <a:xfrm>
            <a:off x="1351277" y="3164060"/>
            <a:ext cx="65915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X</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 name="矩形 22">
            <a:extLst>
              <a:ext uri="{FF2B5EF4-FFF2-40B4-BE49-F238E27FC236}">
                <a16:creationId xmlns:a16="http://schemas.microsoft.com/office/drawing/2014/main" id="{AE6BEE28-2DB2-118E-EF8D-3E25C1C11952}"/>
              </a:ext>
            </a:extLst>
          </p:cNvPr>
          <p:cNvSpPr/>
          <p:nvPr/>
        </p:nvSpPr>
        <p:spPr>
          <a:xfrm>
            <a:off x="3394425" y="3164060"/>
            <a:ext cx="752129"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081409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BF7C788C-7C3A-95AD-D6B4-03324CEBEB51}"/>
              </a:ext>
            </a:extLst>
          </p:cNvPr>
          <p:cNvSpPr txBox="1"/>
          <p:nvPr/>
        </p:nvSpPr>
        <p:spPr>
          <a:xfrm>
            <a:off x="609600" y="654703"/>
            <a:ext cx="7430530" cy="307777"/>
          </a:xfrm>
          <a:prstGeom prst="rect">
            <a:avLst/>
          </a:prstGeom>
          <a:noFill/>
        </p:spPr>
        <p:txBody>
          <a:bodyPr wrap="square" rtlCol="0">
            <a:spAutoFit/>
          </a:bodyPr>
          <a:lstStyle/>
          <a:p>
            <a:r>
              <a:rPr lang="en-US" altLang="zh-CN" b="1" dirty="0" err="1"/>
              <a:t>strideBatchedGEMM</a:t>
            </a:r>
            <a:endParaRPr lang="zh-CN" altLang="en-US" b="1" dirty="0"/>
          </a:p>
        </p:txBody>
      </p:sp>
      <p:sp>
        <p:nvSpPr>
          <p:cNvPr id="6" name="文本框 5">
            <a:extLst>
              <a:ext uri="{FF2B5EF4-FFF2-40B4-BE49-F238E27FC236}">
                <a16:creationId xmlns:a16="http://schemas.microsoft.com/office/drawing/2014/main" id="{B0883024-4AD8-FDA6-BF4C-8A0F27653895}"/>
              </a:ext>
            </a:extLst>
          </p:cNvPr>
          <p:cNvSpPr txBox="1"/>
          <p:nvPr/>
        </p:nvSpPr>
        <p:spPr>
          <a:xfrm>
            <a:off x="457200" y="4620280"/>
            <a:ext cx="7162800" cy="307777"/>
          </a:xfrm>
          <a:prstGeom prst="rect">
            <a:avLst/>
          </a:prstGeom>
          <a:noFill/>
        </p:spPr>
        <p:txBody>
          <a:bodyPr wrap="square">
            <a:spAutoFit/>
          </a:bodyPr>
          <a:lstStyle/>
          <a:p>
            <a:r>
              <a:rPr lang="zh-CN" altLang="en-US" dirty="0"/>
              <a:t>参考：https://docs.nvidia.com/cuda/cublas/index.html#cublas-t-gemm</a:t>
            </a:r>
          </a:p>
        </p:txBody>
      </p:sp>
      <p:pic>
        <p:nvPicPr>
          <p:cNvPr id="13" name="图片 12">
            <a:extLst>
              <a:ext uri="{FF2B5EF4-FFF2-40B4-BE49-F238E27FC236}">
                <a16:creationId xmlns:a16="http://schemas.microsoft.com/office/drawing/2014/main" id="{8CF69F33-198C-0DCE-33B6-5E429C46A204}"/>
              </a:ext>
            </a:extLst>
          </p:cNvPr>
          <p:cNvPicPr>
            <a:picLocks noChangeAspect="1"/>
          </p:cNvPicPr>
          <p:nvPr/>
        </p:nvPicPr>
        <p:blipFill>
          <a:blip r:embed="rId3"/>
          <a:stretch>
            <a:fillRect/>
          </a:stretch>
        </p:blipFill>
        <p:spPr>
          <a:xfrm>
            <a:off x="457200" y="1444316"/>
            <a:ext cx="4610496" cy="2184738"/>
          </a:xfrm>
          <a:prstGeom prst="rect">
            <a:avLst/>
          </a:prstGeom>
        </p:spPr>
      </p:pic>
      <p:pic>
        <p:nvPicPr>
          <p:cNvPr id="15" name="图片 14">
            <a:extLst>
              <a:ext uri="{FF2B5EF4-FFF2-40B4-BE49-F238E27FC236}">
                <a16:creationId xmlns:a16="http://schemas.microsoft.com/office/drawing/2014/main" id="{8F6D9EF1-D314-191D-CA6F-18475D24A01D}"/>
              </a:ext>
            </a:extLst>
          </p:cNvPr>
          <p:cNvPicPr>
            <a:picLocks noChangeAspect="1"/>
          </p:cNvPicPr>
          <p:nvPr/>
        </p:nvPicPr>
        <p:blipFill>
          <a:blip r:embed="rId4"/>
          <a:stretch>
            <a:fillRect/>
          </a:stretch>
        </p:blipFill>
        <p:spPr>
          <a:xfrm>
            <a:off x="168130" y="4110891"/>
            <a:ext cx="8904767" cy="424785"/>
          </a:xfrm>
          <a:prstGeom prst="rect">
            <a:avLst/>
          </a:prstGeom>
        </p:spPr>
      </p:pic>
      <p:sp>
        <p:nvSpPr>
          <p:cNvPr id="16" name="文本框 15">
            <a:extLst>
              <a:ext uri="{FF2B5EF4-FFF2-40B4-BE49-F238E27FC236}">
                <a16:creationId xmlns:a16="http://schemas.microsoft.com/office/drawing/2014/main" id="{B6838FAC-E841-C329-B6EC-B027A968B01F}"/>
              </a:ext>
            </a:extLst>
          </p:cNvPr>
          <p:cNvSpPr txBox="1"/>
          <p:nvPr/>
        </p:nvSpPr>
        <p:spPr>
          <a:xfrm>
            <a:off x="5457567" y="819566"/>
            <a:ext cx="3562772" cy="276999"/>
          </a:xfrm>
          <a:prstGeom prst="rect">
            <a:avLst/>
          </a:prstGeom>
          <a:noFill/>
        </p:spPr>
        <p:txBody>
          <a:bodyPr wrap="square" rtlCol="0">
            <a:spAutoFit/>
          </a:bodyPr>
          <a:lstStyle/>
          <a:p>
            <a:r>
              <a:rPr lang="zh-CN" altLang="en-US" sz="1200" dirty="0"/>
              <a:t>注意变量类型保持一致，如</a:t>
            </a:r>
            <a:r>
              <a:rPr lang="en-US" altLang="zh-CN" sz="1200" dirty="0"/>
              <a:t>alpha</a:t>
            </a:r>
            <a:r>
              <a:rPr lang="zh-CN" altLang="en-US" sz="1200" dirty="0"/>
              <a:t>和</a:t>
            </a:r>
            <a:r>
              <a:rPr lang="en-US" altLang="zh-CN" sz="1200" dirty="0"/>
              <a:t>beta</a:t>
            </a:r>
            <a:endParaRPr lang="zh-CN" altLang="en-US" sz="1200" dirty="0"/>
          </a:p>
        </p:txBody>
      </p:sp>
      <p:pic>
        <p:nvPicPr>
          <p:cNvPr id="17" name="图片 16">
            <a:extLst>
              <a:ext uri="{FF2B5EF4-FFF2-40B4-BE49-F238E27FC236}">
                <a16:creationId xmlns:a16="http://schemas.microsoft.com/office/drawing/2014/main" id="{E0B57ABB-3CCC-2986-DAA4-DF115C5AD124}"/>
              </a:ext>
            </a:extLst>
          </p:cNvPr>
          <p:cNvPicPr>
            <a:picLocks noChangeAspect="1"/>
          </p:cNvPicPr>
          <p:nvPr/>
        </p:nvPicPr>
        <p:blipFill rotWithShape="1">
          <a:blip r:embed="rId5"/>
          <a:srcRect l="12457"/>
          <a:stretch/>
        </p:blipFill>
        <p:spPr>
          <a:xfrm>
            <a:off x="5270285" y="1191246"/>
            <a:ext cx="3873715" cy="2632676"/>
          </a:xfrm>
          <a:prstGeom prst="rect">
            <a:avLst/>
          </a:prstGeom>
          <a:noFill/>
          <a:ln>
            <a:noFill/>
          </a:ln>
        </p:spPr>
      </p:pic>
    </p:spTree>
    <p:extLst>
      <p:ext uri="{BB962C8B-B14F-4D97-AF65-F5344CB8AC3E}">
        <p14:creationId xmlns:p14="http://schemas.microsoft.com/office/powerpoint/2010/main" val="35284707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1C24AE30-00B5-A2D3-243A-8AF4C97399AD}"/>
              </a:ext>
            </a:extLst>
          </p:cNvPr>
          <p:cNvSpPr txBox="1"/>
          <p:nvPr/>
        </p:nvSpPr>
        <p:spPr>
          <a:xfrm>
            <a:off x="609600" y="654703"/>
            <a:ext cx="7430530" cy="954107"/>
          </a:xfrm>
          <a:prstGeom prst="rect">
            <a:avLst/>
          </a:prstGeom>
          <a:noFill/>
        </p:spPr>
        <p:txBody>
          <a:bodyPr wrap="square" rtlCol="0">
            <a:spAutoFit/>
          </a:bodyPr>
          <a:lstStyle/>
          <a:p>
            <a:r>
              <a:rPr lang="zh-CN" altLang="en-US" b="1" dirty="0"/>
              <a:t>调整算子计算</a:t>
            </a:r>
            <a:endParaRPr lang="en-US" altLang="zh-CN" b="1" dirty="0"/>
          </a:p>
          <a:p>
            <a:endParaRPr lang="en-US" altLang="zh-CN" dirty="0"/>
          </a:p>
          <a:p>
            <a:r>
              <a:rPr lang="en-US" altLang="zh-CN" dirty="0"/>
              <a:t>	</a:t>
            </a:r>
            <a:r>
              <a:rPr lang="en-US" altLang="zh-CN" dirty="0" err="1"/>
              <a:t>Qkv</a:t>
            </a:r>
            <a:r>
              <a:rPr lang="en-US" altLang="zh-CN" dirty="0"/>
              <a:t> split</a:t>
            </a:r>
            <a:r>
              <a:rPr lang="zh-CN" altLang="en-US" dirty="0"/>
              <a:t>数据分配不正确，调整下标</a:t>
            </a:r>
          </a:p>
          <a:p>
            <a:endParaRPr lang="zh-CN" altLang="en-US" dirty="0"/>
          </a:p>
        </p:txBody>
      </p:sp>
      <p:pic>
        <p:nvPicPr>
          <p:cNvPr id="6" name="图片 5">
            <a:extLst>
              <a:ext uri="{FF2B5EF4-FFF2-40B4-BE49-F238E27FC236}">
                <a16:creationId xmlns:a16="http://schemas.microsoft.com/office/drawing/2014/main" id="{D3F71DF6-08AE-5A26-A32B-E63D0FBA077A}"/>
              </a:ext>
            </a:extLst>
          </p:cNvPr>
          <p:cNvPicPr>
            <a:picLocks noChangeAspect="1"/>
          </p:cNvPicPr>
          <p:nvPr/>
        </p:nvPicPr>
        <p:blipFill>
          <a:blip r:embed="rId3"/>
          <a:stretch>
            <a:fillRect/>
          </a:stretch>
        </p:blipFill>
        <p:spPr>
          <a:xfrm>
            <a:off x="1600586" y="1569165"/>
            <a:ext cx="5267325" cy="2870835"/>
          </a:xfrm>
          <a:prstGeom prst="rect">
            <a:avLst/>
          </a:prstGeom>
          <a:noFill/>
          <a:ln>
            <a:noFill/>
          </a:ln>
        </p:spPr>
      </p:pic>
    </p:spTree>
    <p:extLst>
      <p:ext uri="{BB962C8B-B14F-4D97-AF65-F5344CB8AC3E}">
        <p14:creationId xmlns:p14="http://schemas.microsoft.com/office/powerpoint/2010/main" val="30151437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1C24AE30-00B5-A2D3-243A-8AF4C97399AD}"/>
              </a:ext>
            </a:extLst>
          </p:cNvPr>
          <p:cNvSpPr txBox="1"/>
          <p:nvPr/>
        </p:nvSpPr>
        <p:spPr>
          <a:xfrm>
            <a:off x="609600" y="654703"/>
            <a:ext cx="7430530" cy="954107"/>
          </a:xfrm>
          <a:prstGeom prst="rect">
            <a:avLst/>
          </a:prstGeom>
          <a:noFill/>
        </p:spPr>
        <p:txBody>
          <a:bodyPr wrap="square" rtlCol="0">
            <a:spAutoFit/>
          </a:bodyPr>
          <a:lstStyle/>
          <a:p>
            <a:r>
              <a:rPr lang="zh-CN" altLang="en-US" b="1" dirty="0"/>
              <a:t>调整算子计算</a:t>
            </a:r>
            <a:endParaRPr lang="en-US" altLang="zh-CN" b="1" dirty="0"/>
          </a:p>
          <a:p>
            <a:endParaRPr lang="en-US" altLang="zh-CN" dirty="0"/>
          </a:p>
          <a:p>
            <a:r>
              <a:rPr lang="en-US" altLang="zh-CN" dirty="0"/>
              <a:t>	rotary embedding</a:t>
            </a:r>
            <a:r>
              <a:rPr lang="zh-CN" altLang="en-US" dirty="0"/>
              <a:t>计算中取值不正确，调整下标</a:t>
            </a:r>
          </a:p>
          <a:p>
            <a:endParaRPr lang="zh-CN" altLang="en-US" dirty="0"/>
          </a:p>
        </p:txBody>
      </p:sp>
      <p:pic>
        <p:nvPicPr>
          <p:cNvPr id="3" name="图片 2">
            <a:extLst>
              <a:ext uri="{FF2B5EF4-FFF2-40B4-BE49-F238E27FC236}">
                <a16:creationId xmlns:a16="http://schemas.microsoft.com/office/drawing/2014/main" id="{BC868BEF-49CE-3FC2-1810-45AEC78DB6C9}"/>
              </a:ext>
            </a:extLst>
          </p:cNvPr>
          <p:cNvPicPr>
            <a:picLocks noChangeAspect="1"/>
          </p:cNvPicPr>
          <p:nvPr/>
        </p:nvPicPr>
        <p:blipFill>
          <a:blip r:embed="rId3"/>
          <a:stretch>
            <a:fillRect/>
          </a:stretch>
        </p:blipFill>
        <p:spPr>
          <a:xfrm>
            <a:off x="1896831" y="1608810"/>
            <a:ext cx="4644013" cy="3072684"/>
          </a:xfrm>
          <a:prstGeom prst="rect">
            <a:avLst/>
          </a:prstGeom>
          <a:noFill/>
          <a:ln>
            <a:noFill/>
          </a:ln>
        </p:spPr>
      </p:pic>
    </p:spTree>
    <p:extLst>
      <p:ext uri="{BB962C8B-B14F-4D97-AF65-F5344CB8AC3E}">
        <p14:creationId xmlns:p14="http://schemas.microsoft.com/office/powerpoint/2010/main" val="1964458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1C24AE30-00B5-A2D3-243A-8AF4C97399AD}"/>
              </a:ext>
            </a:extLst>
          </p:cNvPr>
          <p:cNvSpPr txBox="1"/>
          <p:nvPr/>
        </p:nvSpPr>
        <p:spPr>
          <a:xfrm>
            <a:off x="609600" y="654703"/>
            <a:ext cx="7430530" cy="954107"/>
          </a:xfrm>
          <a:prstGeom prst="rect">
            <a:avLst/>
          </a:prstGeom>
          <a:noFill/>
        </p:spPr>
        <p:txBody>
          <a:bodyPr wrap="square" rtlCol="0">
            <a:spAutoFit/>
          </a:bodyPr>
          <a:lstStyle/>
          <a:p>
            <a:r>
              <a:rPr lang="zh-CN" altLang="en-US" b="1" dirty="0"/>
              <a:t>调整算子计算</a:t>
            </a:r>
            <a:endParaRPr lang="en-US" altLang="zh-CN" b="1" dirty="0"/>
          </a:p>
          <a:p>
            <a:endParaRPr lang="en-US" altLang="zh-CN" dirty="0"/>
          </a:p>
          <a:p>
            <a:r>
              <a:rPr lang="en-US" altLang="zh-CN" dirty="0"/>
              <a:t>	attention</a:t>
            </a:r>
            <a:r>
              <a:rPr lang="zh-CN" altLang="en-US" dirty="0"/>
              <a:t>计算中</a:t>
            </a:r>
            <a:r>
              <a:rPr lang="en-US" altLang="zh-CN" dirty="0"/>
              <a:t>QK</a:t>
            </a:r>
            <a:r>
              <a:rPr lang="zh-CN" altLang="en-US" dirty="0"/>
              <a:t>的除数</a:t>
            </a:r>
            <a:r>
              <a:rPr lang="en-US" altLang="zh-CN" dirty="0"/>
              <a:t>d</a:t>
            </a:r>
            <a:r>
              <a:rPr lang="en-US" altLang="zh-CN" baseline="-25000" dirty="0"/>
              <a:t>k</a:t>
            </a:r>
            <a:r>
              <a:rPr lang="zh-CN" altLang="en-US" dirty="0"/>
              <a:t>设置不正确，调整计算</a:t>
            </a:r>
          </a:p>
          <a:p>
            <a:endParaRPr lang="zh-CN" altLang="en-US" dirty="0"/>
          </a:p>
        </p:txBody>
      </p:sp>
      <p:pic>
        <p:nvPicPr>
          <p:cNvPr id="3" name="图片 2">
            <a:extLst>
              <a:ext uri="{FF2B5EF4-FFF2-40B4-BE49-F238E27FC236}">
                <a16:creationId xmlns:a16="http://schemas.microsoft.com/office/drawing/2014/main" id="{AC270980-3536-0EE9-3508-3D5AA5AB255E}"/>
              </a:ext>
            </a:extLst>
          </p:cNvPr>
          <p:cNvPicPr>
            <a:picLocks noChangeAspect="1"/>
          </p:cNvPicPr>
          <p:nvPr/>
        </p:nvPicPr>
        <p:blipFill rotWithShape="1">
          <a:blip r:embed="rId3"/>
          <a:srcRect l="9676" t="17250" r="420"/>
          <a:stretch/>
        </p:blipFill>
        <p:spPr>
          <a:xfrm>
            <a:off x="211015" y="1978831"/>
            <a:ext cx="4208585" cy="1648680"/>
          </a:xfrm>
          <a:prstGeom prst="rect">
            <a:avLst/>
          </a:prstGeom>
          <a:noFill/>
          <a:ln>
            <a:noFill/>
          </a:ln>
        </p:spPr>
      </p:pic>
      <p:pic>
        <p:nvPicPr>
          <p:cNvPr id="5" name="图片 4">
            <a:extLst>
              <a:ext uri="{FF2B5EF4-FFF2-40B4-BE49-F238E27FC236}">
                <a16:creationId xmlns:a16="http://schemas.microsoft.com/office/drawing/2014/main" id="{B3191F25-AF7F-90F4-2FB3-CB35FD994D8E}"/>
              </a:ext>
            </a:extLst>
          </p:cNvPr>
          <p:cNvPicPr>
            <a:picLocks noChangeAspect="1"/>
          </p:cNvPicPr>
          <p:nvPr/>
        </p:nvPicPr>
        <p:blipFill rotWithShape="1">
          <a:blip r:embed="rId4"/>
          <a:srcRect l="9152" r="17238"/>
          <a:stretch/>
        </p:blipFill>
        <p:spPr>
          <a:xfrm>
            <a:off x="4934464" y="2071651"/>
            <a:ext cx="3874953" cy="1463040"/>
          </a:xfrm>
          <a:prstGeom prst="rect">
            <a:avLst/>
          </a:prstGeom>
          <a:noFill/>
          <a:ln>
            <a:noFill/>
          </a:ln>
        </p:spPr>
      </p:pic>
      <p:sp>
        <p:nvSpPr>
          <p:cNvPr id="7" name="文本框 6">
            <a:extLst>
              <a:ext uri="{FF2B5EF4-FFF2-40B4-BE49-F238E27FC236}">
                <a16:creationId xmlns:a16="http://schemas.microsoft.com/office/drawing/2014/main" id="{7CE81235-04A4-9285-4CC7-69B9AB0F94F7}"/>
              </a:ext>
            </a:extLst>
          </p:cNvPr>
          <p:cNvSpPr txBox="1"/>
          <p:nvPr/>
        </p:nvSpPr>
        <p:spPr>
          <a:xfrm>
            <a:off x="1309816" y="3731741"/>
            <a:ext cx="897925" cy="307777"/>
          </a:xfrm>
          <a:prstGeom prst="rect">
            <a:avLst/>
          </a:prstGeom>
          <a:noFill/>
        </p:spPr>
        <p:txBody>
          <a:bodyPr wrap="square" rtlCol="0">
            <a:spAutoFit/>
          </a:bodyPr>
          <a:lstStyle/>
          <a:p>
            <a:r>
              <a:rPr lang="en-US" altLang="zh-CN" dirty="0" err="1"/>
              <a:t>pytorch</a:t>
            </a:r>
            <a:endParaRPr lang="zh-CN" altLang="en-US" dirty="0"/>
          </a:p>
        </p:txBody>
      </p:sp>
      <p:sp>
        <p:nvSpPr>
          <p:cNvPr id="9" name="文本框 8">
            <a:extLst>
              <a:ext uri="{FF2B5EF4-FFF2-40B4-BE49-F238E27FC236}">
                <a16:creationId xmlns:a16="http://schemas.microsoft.com/office/drawing/2014/main" id="{0D020C91-4C66-1678-FD0E-860D9D53AB7D}"/>
              </a:ext>
            </a:extLst>
          </p:cNvPr>
          <p:cNvSpPr txBox="1"/>
          <p:nvPr/>
        </p:nvSpPr>
        <p:spPr>
          <a:xfrm>
            <a:off x="6305654" y="3731741"/>
            <a:ext cx="897925" cy="307777"/>
          </a:xfrm>
          <a:prstGeom prst="rect">
            <a:avLst/>
          </a:prstGeom>
          <a:noFill/>
        </p:spPr>
        <p:txBody>
          <a:bodyPr wrap="square" rtlCol="0">
            <a:spAutoFit/>
          </a:bodyPr>
          <a:lstStyle/>
          <a:p>
            <a:pPr algn="ctr"/>
            <a:r>
              <a:rPr lang="en-US" altLang="zh-CN" dirty="0"/>
              <a:t>ft</a:t>
            </a:r>
            <a:endParaRPr lang="zh-CN" altLang="en-US" dirty="0"/>
          </a:p>
        </p:txBody>
      </p:sp>
    </p:spTree>
    <p:extLst>
      <p:ext uri="{BB962C8B-B14F-4D97-AF65-F5344CB8AC3E}">
        <p14:creationId xmlns:p14="http://schemas.microsoft.com/office/powerpoint/2010/main" val="97417404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调整推理流程，实现自定义算子</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A19FFCB2-5443-667B-65A5-9947D13A2E6A}"/>
              </a:ext>
            </a:extLst>
          </p:cNvPr>
          <p:cNvSpPr txBox="1"/>
          <p:nvPr/>
        </p:nvSpPr>
        <p:spPr>
          <a:xfrm>
            <a:off x="609599" y="654703"/>
            <a:ext cx="7768281" cy="738664"/>
          </a:xfrm>
          <a:prstGeom prst="rect">
            <a:avLst/>
          </a:prstGeom>
          <a:noFill/>
        </p:spPr>
        <p:txBody>
          <a:bodyPr wrap="square" rtlCol="0">
            <a:spAutoFit/>
          </a:bodyPr>
          <a:lstStyle/>
          <a:p>
            <a:r>
              <a:rPr lang="zh-CN" altLang="en-US" b="1" dirty="0"/>
              <a:t>自定义</a:t>
            </a:r>
            <a:r>
              <a:rPr lang="en-US" altLang="zh-CN" b="1" dirty="0"/>
              <a:t>argmax</a:t>
            </a:r>
            <a:r>
              <a:rPr lang="zh-CN" altLang="en-US" b="1" dirty="0"/>
              <a:t>算子</a:t>
            </a:r>
            <a:endParaRPr lang="en-US" altLang="zh-CN" b="1" dirty="0"/>
          </a:p>
          <a:p>
            <a:endParaRPr lang="en-US" altLang="zh-CN" dirty="0"/>
          </a:p>
          <a:p>
            <a:r>
              <a:rPr lang="zh-CN" altLang="en-US" dirty="0"/>
              <a:t>原始</a:t>
            </a:r>
            <a:r>
              <a:rPr lang="en-US" altLang="zh-CN" dirty="0" err="1"/>
              <a:t>gpt</a:t>
            </a:r>
            <a:r>
              <a:rPr lang="zh-CN" altLang="en-US" dirty="0"/>
              <a:t>流程中</a:t>
            </a:r>
            <a:r>
              <a:rPr lang="en-US" altLang="zh-CN" dirty="0"/>
              <a:t>decode</a:t>
            </a:r>
            <a:r>
              <a:rPr lang="zh-CN" altLang="en-US" dirty="0"/>
              <a:t>使用另外的算法，导致结果不正确，手动实现</a:t>
            </a:r>
            <a:r>
              <a:rPr lang="en-US" altLang="zh-CN" dirty="0" err="1"/>
              <a:t>chatglm</a:t>
            </a:r>
            <a:r>
              <a:rPr lang="zh-CN" altLang="en-US" dirty="0"/>
              <a:t>的</a:t>
            </a:r>
            <a:r>
              <a:rPr lang="en-US" altLang="zh-CN" dirty="0"/>
              <a:t>argmax</a:t>
            </a:r>
            <a:r>
              <a:rPr lang="zh-CN" altLang="en-US" dirty="0"/>
              <a:t>计算：</a:t>
            </a:r>
          </a:p>
        </p:txBody>
      </p:sp>
      <p:pic>
        <p:nvPicPr>
          <p:cNvPr id="7" name="图片 6">
            <a:extLst>
              <a:ext uri="{FF2B5EF4-FFF2-40B4-BE49-F238E27FC236}">
                <a16:creationId xmlns:a16="http://schemas.microsoft.com/office/drawing/2014/main" id="{B73E634A-6194-8A79-18AA-C31914E4144A}"/>
              </a:ext>
            </a:extLst>
          </p:cNvPr>
          <p:cNvPicPr>
            <a:picLocks noChangeAspect="1"/>
          </p:cNvPicPr>
          <p:nvPr/>
        </p:nvPicPr>
        <p:blipFill>
          <a:blip r:embed="rId3"/>
          <a:stretch>
            <a:fillRect/>
          </a:stretch>
        </p:blipFill>
        <p:spPr>
          <a:xfrm>
            <a:off x="2107920" y="1559120"/>
            <a:ext cx="4325831" cy="3246959"/>
          </a:xfrm>
          <a:prstGeom prst="rect">
            <a:avLst/>
          </a:prstGeom>
        </p:spPr>
      </p:pic>
    </p:spTree>
    <p:extLst>
      <p:ext uri="{BB962C8B-B14F-4D97-AF65-F5344CB8AC3E}">
        <p14:creationId xmlns:p14="http://schemas.microsoft.com/office/powerpoint/2010/main" val="6215033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zh-CN" altLang="en-US" sz="1800" b="1" dirty="0">
                <a:latin typeface="微软雅黑" panose="020B0503020204020204" charset="-122"/>
                <a:ea typeface="微软雅黑" panose="020B0503020204020204" charset="-122"/>
                <a:cs typeface="微软雅黑" panose="020B0503020204020204" charset="-122"/>
              </a:rPr>
              <a:t>完成对齐，持续优化。。。</a:t>
            </a:r>
            <a:endParaRPr lang="en-US" altLang="zh-CN" sz="1800" b="1" dirty="0">
              <a:latin typeface="微软雅黑" panose="020B0503020204020204" charset="-122"/>
              <a:ea typeface="微软雅黑" panose="020B0503020204020204" charset="-122"/>
              <a:cs typeface="微软雅黑" panose="020B0503020204020204" charset="-122"/>
            </a:endParaRPr>
          </a:p>
        </p:txBody>
      </p:sp>
      <p:sp>
        <p:nvSpPr>
          <p:cNvPr id="2" name="AutoShape 2">
            <a:extLst>
              <a:ext uri="{FF2B5EF4-FFF2-40B4-BE49-F238E27FC236}">
                <a16:creationId xmlns:a16="http://schemas.microsoft.com/office/drawing/2014/main" id="{6337045C-0A36-C9F8-DC15-425D13A166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descr="文本&#10;&#10;描述已自动生成">
            <a:extLst>
              <a:ext uri="{FF2B5EF4-FFF2-40B4-BE49-F238E27FC236}">
                <a16:creationId xmlns:a16="http://schemas.microsoft.com/office/drawing/2014/main" id="{ED6B0800-8F87-7477-F20F-20C3BD8EF6E0}"/>
              </a:ext>
            </a:extLst>
          </p:cNvPr>
          <p:cNvPicPr>
            <a:picLocks noChangeAspect="1"/>
          </p:cNvPicPr>
          <p:nvPr/>
        </p:nvPicPr>
        <p:blipFill>
          <a:blip r:embed="rId3"/>
          <a:stretch>
            <a:fillRect/>
          </a:stretch>
        </p:blipFill>
        <p:spPr>
          <a:xfrm>
            <a:off x="1314181" y="1868557"/>
            <a:ext cx="6210838" cy="2164268"/>
          </a:xfrm>
          <a:prstGeom prst="rect">
            <a:avLst/>
          </a:prstGeom>
        </p:spPr>
      </p:pic>
      <p:sp>
        <p:nvSpPr>
          <p:cNvPr id="6" name="文本框 5">
            <a:extLst>
              <a:ext uri="{FF2B5EF4-FFF2-40B4-BE49-F238E27FC236}">
                <a16:creationId xmlns:a16="http://schemas.microsoft.com/office/drawing/2014/main" id="{4F84279E-8A0A-617F-603A-ECEFDE1E64A9}"/>
              </a:ext>
            </a:extLst>
          </p:cNvPr>
          <p:cNvSpPr txBox="1"/>
          <p:nvPr/>
        </p:nvSpPr>
        <p:spPr>
          <a:xfrm>
            <a:off x="449207" y="579567"/>
            <a:ext cx="7075811" cy="1169551"/>
          </a:xfrm>
          <a:prstGeom prst="rect">
            <a:avLst/>
          </a:prstGeom>
          <a:noFill/>
        </p:spPr>
        <p:txBody>
          <a:bodyPr wrap="square" rtlCol="0">
            <a:spAutoFit/>
          </a:bodyPr>
          <a:lstStyle/>
          <a:p>
            <a:r>
              <a:rPr lang="zh-CN" altLang="en-US" dirty="0"/>
              <a:t>后续优化：</a:t>
            </a:r>
            <a:endParaRPr lang="en-US" altLang="zh-CN" dirty="0"/>
          </a:p>
          <a:p>
            <a:r>
              <a:rPr lang="en-US" altLang="zh-CN" dirty="0"/>
              <a:t>	</a:t>
            </a:r>
            <a:r>
              <a:rPr lang="zh-CN" altLang="en-US" dirty="0"/>
              <a:t>张量并行</a:t>
            </a:r>
            <a:endParaRPr lang="en-US" altLang="zh-CN" dirty="0"/>
          </a:p>
          <a:p>
            <a:r>
              <a:rPr lang="en-US" altLang="zh-CN" dirty="0"/>
              <a:t>	</a:t>
            </a:r>
            <a:r>
              <a:rPr lang="zh-CN" altLang="en-US" dirty="0"/>
              <a:t>流水线并行</a:t>
            </a:r>
            <a:endParaRPr lang="en-US" altLang="zh-CN" dirty="0"/>
          </a:p>
          <a:p>
            <a:r>
              <a:rPr lang="en-US" altLang="zh-CN" dirty="0"/>
              <a:t>	</a:t>
            </a:r>
            <a:r>
              <a:rPr lang="en-US" altLang="zh-CN" dirty="0" err="1"/>
              <a:t>cuda</a:t>
            </a:r>
            <a:r>
              <a:rPr lang="zh-CN" altLang="en-US" dirty="0"/>
              <a:t>算子优化</a:t>
            </a:r>
            <a:endParaRPr lang="en-US" altLang="zh-CN" dirty="0"/>
          </a:p>
          <a:p>
            <a:r>
              <a:rPr lang="en-US" altLang="zh-CN" dirty="0"/>
              <a:t>	…</a:t>
            </a:r>
            <a:endParaRPr lang="zh-CN" altLang="en-US" dirty="0"/>
          </a:p>
        </p:txBody>
      </p:sp>
    </p:spTree>
    <p:extLst>
      <p:ext uri="{BB962C8B-B14F-4D97-AF65-F5344CB8AC3E}">
        <p14:creationId xmlns:p14="http://schemas.microsoft.com/office/powerpoint/2010/main" val="561602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Placeholder 5"/>
          <p:cNvSpPr>
            <a:spLocks noGrp="1"/>
          </p:cNvSpPr>
          <p:nvPr>
            <p:ph type="body" sz="quarter" idx="10"/>
          </p:nvPr>
        </p:nvSpPr>
        <p:spPr bwMode="auto">
          <a:xfrm>
            <a:off x="222250" y="211138"/>
            <a:ext cx="1146175" cy="687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p>
            <a:r>
              <a:rPr lang="zh-CN" altLang="en-US">
                <a:solidFill>
                  <a:schemeClr val="accent1"/>
                </a:solidFill>
                <a:latin typeface="Myriad Pro" panose="020B0503030403020204" charset="0"/>
                <a:ea typeface="黑体" panose="02010609060101010101" charset="-122"/>
                <a:cs typeface="Myriad Pro" panose="020B0503030403020204" charset="0"/>
              </a:rPr>
              <a:t>谢谢</a:t>
            </a:r>
            <a:endParaRPr>
              <a:solidFill>
                <a:schemeClr val="accent1"/>
              </a:solidFill>
              <a:latin typeface="Myriad Pro" panose="020B0503030403020204" charset="0"/>
              <a:ea typeface="黑体" panose="02010609060101010101" charset="-122"/>
              <a:cs typeface="Myriad Pro" panose="020B0503030403020204" charset="0"/>
            </a:endParaRPr>
          </a:p>
        </p:txBody>
      </p:sp>
      <p:sp>
        <p:nvSpPr>
          <p:cNvPr id="39938" name="Textfeld 1"/>
          <p:cNvSpPr txBox="1">
            <a:spLocks noChangeArrowheads="1"/>
          </p:cNvSpPr>
          <p:nvPr/>
        </p:nvSpPr>
        <p:spPr bwMode="auto">
          <a:xfrm>
            <a:off x="234950" y="752475"/>
            <a:ext cx="14560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Verdana" panose="020B0604030504040204" charset="0"/>
                <a:ea typeface="宋体" panose="02010600030101010101" pitchFamily="2" charset="-122"/>
              </a:defRPr>
            </a:lvl1pPr>
            <a:lvl2pPr marL="742950" indent="-285750">
              <a:defRPr sz="1400">
                <a:solidFill>
                  <a:schemeClr val="tx1"/>
                </a:solidFill>
                <a:latin typeface="Verdana" panose="020B0604030504040204" charset="0"/>
                <a:ea typeface="宋体" panose="02010600030101010101" pitchFamily="2" charset="-122"/>
              </a:defRPr>
            </a:lvl2pPr>
            <a:lvl3pPr marL="1143000" indent="-228600">
              <a:defRPr sz="1400">
                <a:solidFill>
                  <a:schemeClr val="tx1"/>
                </a:solidFill>
                <a:latin typeface="Verdana" panose="020B0604030504040204" charset="0"/>
                <a:ea typeface="宋体" panose="02010600030101010101" pitchFamily="2" charset="-122"/>
              </a:defRPr>
            </a:lvl3pPr>
            <a:lvl4pPr marL="1600200" indent="-228600">
              <a:defRPr sz="1400">
                <a:solidFill>
                  <a:schemeClr val="tx1"/>
                </a:solidFill>
                <a:latin typeface="Verdana" panose="020B0604030504040204" charset="0"/>
                <a:ea typeface="宋体" panose="02010600030101010101" pitchFamily="2" charset="-122"/>
              </a:defRPr>
            </a:lvl4pPr>
            <a:lvl5pPr marL="2057400" indent="-228600">
              <a:defRPr sz="1400">
                <a:solidFill>
                  <a:schemeClr val="tx1"/>
                </a:solidFill>
                <a:latin typeface="Verdana" panose="020B060403050404020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charset="0"/>
                <a:ea typeface="宋体" panose="02010600030101010101" pitchFamily="2" charset="-122"/>
              </a:defRPr>
            </a:lvl9pPr>
          </a:lstStyle>
          <a:p>
            <a:r>
              <a:rPr lang="en-US" altLang="zh-CN" sz="2400">
                <a:solidFill>
                  <a:srgbClr val="006EBA"/>
                </a:solidFill>
              </a:rPr>
              <a:t>THANKS</a:t>
            </a:r>
            <a:endParaRPr lang="de-DE" altLang="de-DE" sz="2400">
              <a:solidFill>
                <a:srgbClr val="006EBA"/>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26663FF-C8EF-F3C2-9D7B-C5B1C0D8B215}"/>
              </a:ext>
            </a:extLst>
          </p:cNvPr>
          <p:cNvSpPr>
            <a:spLocks noGrp="1"/>
          </p:cNvSpPr>
          <p:nvPr>
            <p:ph type="title"/>
          </p:nvPr>
        </p:nvSpPr>
        <p:spPr>
          <a:xfrm>
            <a:off x="178046" y="131454"/>
            <a:ext cx="7848872" cy="748564"/>
          </a:xfrm>
        </p:spPr>
        <p:txBody>
          <a:bodyPr/>
          <a:lstStyle/>
          <a:p>
            <a:r>
              <a:rPr lang="zh-CN" altLang="en-US" dirty="0"/>
              <a:t>一、</a:t>
            </a:r>
            <a:r>
              <a:rPr lang="en-US" altLang="zh-CN" dirty="0" err="1"/>
              <a:t>chatGLM</a:t>
            </a:r>
            <a:r>
              <a:rPr lang="zh-CN" altLang="en-US" dirty="0"/>
              <a:t>模型介绍</a:t>
            </a:r>
          </a:p>
        </p:txBody>
      </p:sp>
      <p:sp>
        <p:nvSpPr>
          <p:cNvPr id="3" name="文本框 2">
            <a:extLst>
              <a:ext uri="{FF2B5EF4-FFF2-40B4-BE49-F238E27FC236}">
                <a16:creationId xmlns:a16="http://schemas.microsoft.com/office/drawing/2014/main" id="{86B88874-A8E0-E8DD-FBA4-83544DBF12B8}"/>
              </a:ext>
            </a:extLst>
          </p:cNvPr>
          <p:cNvSpPr txBox="1"/>
          <p:nvPr/>
        </p:nvSpPr>
        <p:spPr>
          <a:xfrm>
            <a:off x="601980" y="965895"/>
            <a:ext cx="7726680" cy="738664"/>
          </a:xfrm>
          <a:prstGeom prst="rect">
            <a:avLst/>
          </a:prstGeom>
          <a:noFill/>
        </p:spPr>
        <p:txBody>
          <a:bodyPr wrap="square">
            <a:spAutoFit/>
          </a:bodyPr>
          <a:lstStyle/>
          <a:p>
            <a:r>
              <a:rPr lang="en-US" altLang="zh-CN" b="0" i="0" dirty="0">
                <a:solidFill>
                  <a:srgbClr val="333333"/>
                </a:solidFill>
                <a:effectLst/>
                <a:latin typeface="+mn-ea"/>
                <a:ea typeface="+mn-ea"/>
              </a:rPr>
              <a:t>ChatGLM-6B </a:t>
            </a:r>
            <a:r>
              <a:rPr lang="zh-CN" altLang="en-US" b="0" i="0" dirty="0">
                <a:solidFill>
                  <a:srgbClr val="333333"/>
                </a:solidFill>
                <a:effectLst/>
                <a:latin typeface="+mn-ea"/>
                <a:ea typeface="+mn-ea"/>
              </a:rPr>
              <a:t>是一个开源的、支持中英双语的对话语言模型，基于 </a:t>
            </a:r>
            <a:r>
              <a:rPr lang="en-US" altLang="zh-CN" b="0" i="0" dirty="0">
                <a:solidFill>
                  <a:srgbClr val="333333"/>
                </a:solidFill>
                <a:effectLst/>
                <a:latin typeface="+mn-ea"/>
                <a:ea typeface="+mn-ea"/>
              </a:rPr>
              <a:t>General Language Model (GLM) </a:t>
            </a:r>
            <a:r>
              <a:rPr lang="zh-CN" altLang="en-US" b="0" i="0" dirty="0">
                <a:solidFill>
                  <a:srgbClr val="333333"/>
                </a:solidFill>
                <a:effectLst/>
                <a:latin typeface="+mn-ea"/>
                <a:ea typeface="+mn-ea"/>
              </a:rPr>
              <a:t>架构，具有 </a:t>
            </a:r>
            <a:r>
              <a:rPr lang="en-US" altLang="zh-CN" b="0" i="0" dirty="0">
                <a:solidFill>
                  <a:srgbClr val="333333"/>
                </a:solidFill>
                <a:effectLst/>
                <a:latin typeface="+mn-ea"/>
                <a:ea typeface="+mn-ea"/>
              </a:rPr>
              <a:t>62 </a:t>
            </a:r>
            <a:r>
              <a:rPr lang="zh-CN" altLang="en-US" b="0" i="0" dirty="0">
                <a:solidFill>
                  <a:srgbClr val="333333"/>
                </a:solidFill>
                <a:effectLst/>
                <a:latin typeface="+mn-ea"/>
                <a:ea typeface="+mn-ea"/>
              </a:rPr>
              <a:t>亿参数。结合模型量化技术，用户可以在消费级的显卡上进行本地部署（</a:t>
            </a:r>
            <a:r>
              <a:rPr lang="en-US" altLang="zh-CN" b="0" i="0" dirty="0">
                <a:solidFill>
                  <a:srgbClr val="333333"/>
                </a:solidFill>
                <a:effectLst/>
                <a:latin typeface="+mn-ea"/>
                <a:ea typeface="+mn-ea"/>
              </a:rPr>
              <a:t>INT4 </a:t>
            </a:r>
            <a:r>
              <a:rPr lang="zh-CN" altLang="en-US" b="0" i="0" dirty="0">
                <a:solidFill>
                  <a:srgbClr val="333333"/>
                </a:solidFill>
                <a:effectLst/>
                <a:latin typeface="+mn-ea"/>
                <a:ea typeface="+mn-ea"/>
              </a:rPr>
              <a:t>量化级别下最低只需 </a:t>
            </a:r>
            <a:r>
              <a:rPr lang="en-US" altLang="zh-CN" b="0" i="0" dirty="0">
                <a:solidFill>
                  <a:srgbClr val="333333"/>
                </a:solidFill>
                <a:effectLst/>
                <a:latin typeface="+mn-ea"/>
                <a:ea typeface="+mn-ea"/>
              </a:rPr>
              <a:t>6GB </a:t>
            </a:r>
            <a:r>
              <a:rPr lang="zh-CN" altLang="en-US" b="0" i="0" dirty="0">
                <a:solidFill>
                  <a:srgbClr val="333333"/>
                </a:solidFill>
                <a:effectLst/>
                <a:latin typeface="+mn-ea"/>
                <a:ea typeface="+mn-ea"/>
              </a:rPr>
              <a:t>显存）。</a:t>
            </a:r>
            <a:endParaRPr lang="en-US" altLang="zh-CN" b="0" i="0" dirty="0">
              <a:solidFill>
                <a:srgbClr val="333333"/>
              </a:solidFill>
              <a:effectLst/>
              <a:latin typeface="+mn-ea"/>
              <a:ea typeface="+mn-ea"/>
            </a:endParaRPr>
          </a:p>
        </p:txBody>
      </p:sp>
      <p:pic>
        <p:nvPicPr>
          <p:cNvPr id="5" name="图片 4">
            <a:extLst>
              <a:ext uri="{FF2B5EF4-FFF2-40B4-BE49-F238E27FC236}">
                <a16:creationId xmlns:a16="http://schemas.microsoft.com/office/drawing/2014/main" id="{02443F0B-3083-5F53-BD03-04B11AABAB8E}"/>
              </a:ext>
            </a:extLst>
          </p:cNvPr>
          <p:cNvPicPr>
            <a:picLocks noChangeAspect="1"/>
          </p:cNvPicPr>
          <p:nvPr/>
        </p:nvPicPr>
        <p:blipFill>
          <a:blip r:embed="rId3"/>
          <a:stretch>
            <a:fillRect/>
          </a:stretch>
        </p:blipFill>
        <p:spPr>
          <a:xfrm>
            <a:off x="922020" y="1796149"/>
            <a:ext cx="7010400" cy="2988308"/>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26663FF-C8EF-F3C2-9D7B-C5B1C0D8B215}"/>
              </a:ext>
            </a:extLst>
          </p:cNvPr>
          <p:cNvSpPr>
            <a:spLocks noGrp="1"/>
          </p:cNvSpPr>
          <p:nvPr>
            <p:ph type="title"/>
          </p:nvPr>
        </p:nvSpPr>
        <p:spPr>
          <a:xfrm>
            <a:off x="178046" y="131454"/>
            <a:ext cx="7848872" cy="748564"/>
          </a:xfrm>
        </p:spPr>
        <p:txBody>
          <a:bodyPr/>
          <a:lstStyle/>
          <a:p>
            <a:r>
              <a:rPr lang="zh-CN" altLang="en-US" dirty="0"/>
              <a:t>一、</a:t>
            </a:r>
            <a:r>
              <a:rPr lang="en-US" altLang="zh-CN" dirty="0" err="1"/>
              <a:t>chatGLM</a:t>
            </a:r>
            <a:r>
              <a:rPr lang="zh-CN" altLang="en-US" dirty="0"/>
              <a:t>模型介绍</a:t>
            </a:r>
          </a:p>
        </p:txBody>
      </p:sp>
      <p:sp>
        <p:nvSpPr>
          <p:cNvPr id="8" name="矩形: 圆角 7">
            <a:extLst>
              <a:ext uri="{FF2B5EF4-FFF2-40B4-BE49-F238E27FC236}">
                <a16:creationId xmlns:a16="http://schemas.microsoft.com/office/drawing/2014/main" id="{58DFDB64-6041-E3DA-874C-DDB0B5719024}"/>
              </a:ext>
            </a:extLst>
          </p:cNvPr>
          <p:cNvSpPr/>
          <p:nvPr/>
        </p:nvSpPr>
        <p:spPr bwMode="auto">
          <a:xfrm>
            <a:off x="569626" y="1043155"/>
            <a:ext cx="860400"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输入文本</a:t>
            </a:r>
          </a:p>
        </p:txBody>
      </p:sp>
      <p:sp>
        <p:nvSpPr>
          <p:cNvPr id="9" name="矩形: 圆角 8">
            <a:extLst>
              <a:ext uri="{FF2B5EF4-FFF2-40B4-BE49-F238E27FC236}">
                <a16:creationId xmlns:a16="http://schemas.microsoft.com/office/drawing/2014/main" id="{2AEEE1FC-B359-C584-DE57-7541E8BB19EA}"/>
              </a:ext>
            </a:extLst>
          </p:cNvPr>
          <p:cNvSpPr/>
          <p:nvPr/>
        </p:nvSpPr>
        <p:spPr bwMode="auto">
          <a:xfrm>
            <a:off x="2108018" y="1411084"/>
            <a:ext cx="1633554"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Word embedding</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3" name="矩形: 圆角 12">
            <a:extLst>
              <a:ext uri="{FF2B5EF4-FFF2-40B4-BE49-F238E27FC236}">
                <a16:creationId xmlns:a16="http://schemas.microsoft.com/office/drawing/2014/main" id="{2E594646-A325-819D-46AB-5E2919F99656}"/>
              </a:ext>
            </a:extLst>
          </p:cNvPr>
          <p:cNvSpPr/>
          <p:nvPr/>
        </p:nvSpPr>
        <p:spPr bwMode="auto">
          <a:xfrm>
            <a:off x="5116338" y="797859"/>
            <a:ext cx="1009087"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Layernorm</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4" name="矩形: 圆角 13">
            <a:extLst>
              <a:ext uri="{FF2B5EF4-FFF2-40B4-BE49-F238E27FC236}">
                <a16:creationId xmlns:a16="http://schemas.microsoft.com/office/drawing/2014/main" id="{8543D4AC-060D-7C9A-14FE-080F5A1B484D}"/>
              </a:ext>
            </a:extLst>
          </p:cNvPr>
          <p:cNvSpPr/>
          <p:nvPr/>
        </p:nvSpPr>
        <p:spPr bwMode="auto">
          <a:xfrm>
            <a:off x="5157209" y="1460184"/>
            <a:ext cx="881363"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Attention</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5" name="矩形: 圆角 14">
            <a:extLst>
              <a:ext uri="{FF2B5EF4-FFF2-40B4-BE49-F238E27FC236}">
                <a16:creationId xmlns:a16="http://schemas.microsoft.com/office/drawing/2014/main" id="{10E035AC-2AA2-0428-D4B1-FFB4B1F82CF0}"/>
              </a:ext>
            </a:extLst>
          </p:cNvPr>
          <p:cNvSpPr/>
          <p:nvPr/>
        </p:nvSpPr>
        <p:spPr bwMode="auto">
          <a:xfrm>
            <a:off x="2130543" y="3049199"/>
            <a:ext cx="1009087"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dirty="0" err="1">
                <a:ea typeface="MS PGothic" panose="020B0600070205080204" charset="-128"/>
                <a:cs typeface="MS PGothic" panose="020B0600070205080204" charset="-128"/>
              </a:rPr>
              <a:t>L</a:t>
            </a: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ayernorm</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6" name="矩形: 圆角 15">
            <a:extLst>
              <a:ext uri="{FF2B5EF4-FFF2-40B4-BE49-F238E27FC236}">
                <a16:creationId xmlns:a16="http://schemas.microsoft.com/office/drawing/2014/main" id="{5C5CBF0C-7EEE-27CF-38E1-7AD7FA624437}"/>
              </a:ext>
            </a:extLst>
          </p:cNvPr>
          <p:cNvSpPr/>
          <p:nvPr/>
        </p:nvSpPr>
        <p:spPr bwMode="auto">
          <a:xfrm>
            <a:off x="6410311" y="2652071"/>
            <a:ext cx="608201"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Linear</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8" name="矩形: 圆角 17">
            <a:extLst>
              <a:ext uri="{FF2B5EF4-FFF2-40B4-BE49-F238E27FC236}">
                <a16:creationId xmlns:a16="http://schemas.microsoft.com/office/drawing/2014/main" id="{EC075590-AAFD-7144-0A0C-3074A5A98D5A}"/>
              </a:ext>
            </a:extLst>
          </p:cNvPr>
          <p:cNvSpPr/>
          <p:nvPr/>
        </p:nvSpPr>
        <p:spPr bwMode="auto">
          <a:xfrm>
            <a:off x="236460" y="1599262"/>
            <a:ext cx="1576038"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Tokenizer.encode</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1" name="矩形: 圆角 20">
            <a:extLst>
              <a:ext uri="{FF2B5EF4-FFF2-40B4-BE49-F238E27FC236}">
                <a16:creationId xmlns:a16="http://schemas.microsoft.com/office/drawing/2014/main" id="{35EA2D06-F53A-4C44-81EC-2413E76D05E7}"/>
              </a:ext>
            </a:extLst>
          </p:cNvPr>
          <p:cNvSpPr/>
          <p:nvPr/>
        </p:nvSpPr>
        <p:spPr bwMode="auto">
          <a:xfrm>
            <a:off x="5116337" y="2158594"/>
            <a:ext cx="1009087"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Layernorm</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6" name="矩形: 圆角 25">
            <a:extLst>
              <a:ext uri="{FF2B5EF4-FFF2-40B4-BE49-F238E27FC236}">
                <a16:creationId xmlns:a16="http://schemas.microsoft.com/office/drawing/2014/main" id="{BE8305D5-B208-5033-1240-77907634514E}"/>
              </a:ext>
            </a:extLst>
          </p:cNvPr>
          <p:cNvSpPr/>
          <p:nvPr/>
        </p:nvSpPr>
        <p:spPr bwMode="auto">
          <a:xfrm>
            <a:off x="5291615" y="2812112"/>
            <a:ext cx="525866"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MLP</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29" name="矩形: 圆角 28">
            <a:extLst>
              <a:ext uri="{FF2B5EF4-FFF2-40B4-BE49-F238E27FC236}">
                <a16:creationId xmlns:a16="http://schemas.microsoft.com/office/drawing/2014/main" id="{5CD659E7-FB2D-33FC-9CDB-6BC463EC355F}"/>
              </a:ext>
            </a:extLst>
          </p:cNvPr>
          <p:cNvSpPr/>
          <p:nvPr/>
        </p:nvSpPr>
        <p:spPr bwMode="auto">
          <a:xfrm>
            <a:off x="434442" y="2186616"/>
            <a:ext cx="1180073"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dirty="0">
                <a:ea typeface="MS PGothic" panose="020B0600070205080204" charset="-128"/>
                <a:cs typeface="MS PGothic" panose="020B0600070205080204" charset="-128"/>
              </a:rPr>
              <a:t>Transformer</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2" name="矩形: 圆角 31">
            <a:extLst>
              <a:ext uri="{FF2B5EF4-FFF2-40B4-BE49-F238E27FC236}">
                <a16:creationId xmlns:a16="http://schemas.microsoft.com/office/drawing/2014/main" id="{38783CAB-5860-3C63-7531-2CFDE33392E0}"/>
              </a:ext>
            </a:extLst>
          </p:cNvPr>
          <p:cNvSpPr/>
          <p:nvPr/>
        </p:nvSpPr>
        <p:spPr bwMode="auto">
          <a:xfrm>
            <a:off x="700723" y="2715324"/>
            <a:ext cx="612896"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Linear</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64" name="箭头: 环形 63">
            <a:extLst>
              <a:ext uri="{FF2B5EF4-FFF2-40B4-BE49-F238E27FC236}">
                <a16:creationId xmlns:a16="http://schemas.microsoft.com/office/drawing/2014/main" id="{0A806A75-3B61-14DE-A0D3-DC36053937E0}"/>
              </a:ext>
            </a:extLst>
          </p:cNvPr>
          <p:cNvSpPr/>
          <p:nvPr/>
        </p:nvSpPr>
        <p:spPr bwMode="auto">
          <a:xfrm rot="16200000">
            <a:off x="4708511" y="1174797"/>
            <a:ext cx="930537" cy="838388"/>
          </a:xfrm>
          <a:prstGeom prst="circularArrow">
            <a:avLst/>
          </a:prstGeom>
          <a:solidFill>
            <a:schemeClr val="tx1"/>
          </a:solidFill>
          <a:ln>
            <a:headEnd type="none" w="med" len="med"/>
            <a:tailEnd type="none" w="med" len="med"/>
          </a:ln>
          <a:scene3d>
            <a:camera prst="orthographicFront">
              <a:rot lat="0" lon="10799977" rev="0"/>
            </a:camera>
            <a:lightRig rig="threePt" dir="t"/>
          </a:scene3d>
          <a:sp3d/>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65" name="文本框 64">
            <a:extLst>
              <a:ext uri="{FF2B5EF4-FFF2-40B4-BE49-F238E27FC236}">
                <a16:creationId xmlns:a16="http://schemas.microsoft.com/office/drawing/2014/main" id="{2449D45D-3BA2-57F3-3365-810D59821C73}"/>
              </a:ext>
            </a:extLst>
          </p:cNvPr>
          <p:cNvSpPr txBox="1"/>
          <p:nvPr/>
        </p:nvSpPr>
        <p:spPr>
          <a:xfrm>
            <a:off x="4102483" y="1460184"/>
            <a:ext cx="774318" cy="261610"/>
          </a:xfrm>
          <a:prstGeom prst="rect">
            <a:avLst/>
          </a:prstGeom>
          <a:noFill/>
        </p:spPr>
        <p:txBody>
          <a:bodyPr wrap="square" rtlCol="0">
            <a:spAutoFit/>
          </a:bodyPr>
          <a:lstStyle/>
          <a:p>
            <a:r>
              <a:rPr lang="en-US" altLang="zh-CN" sz="1100" dirty="0"/>
              <a:t>residual</a:t>
            </a:r>
            <a:endParaRPr lang="zh-CN" altLang="en-US" sz="1100" dirty="0"/>
          </a:p>
        </p:txBody>
      </p:sp>
      <p:sp>
        <p:nvSpPr>
          <p:cNvPr id="66" name="矩形: 圆角 65">
            <a:extLst>
              <a:ext uri="{FF2B5EF4-FFF2-40B4-BE49-F238E27FC236}">
                <a16:creationId xmlns:a16="http://schemas.microsoft.com/office/drawing/2014/main" id="{FF101C12-1779-C94C-875C-D8EC4B502194}"/>
              </a:ext>
            </a:extLst>
          </p:cNvPr>
          <p:cNvSpPr/>
          <p:nvPr/>
        </p:nvSpPr>
        <p:spPr bwMode="auto">
          <a:xfrm>
            <a:off x="2108018" y="2272837"/>
            <a:ext cx="1508517"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LayerBlock</a:t>
            </a: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 X28</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67" name="箭头: 环形 66">
            <a:extLst>
              <a:ext uri="{FF2B5EF4-FFF2-40B4-BE49-F238E27FC236}">
                <a16:creationId xmlns:a16="http://schemas.microsoft.com/office/drawing/2014/main" id="{C2DEFE81-26F4-072F-EE80-B9F8CF29308D}"/>
              </a:ext>
            </a:extLst>
          </p:cNvPr>
          <p:cNvSpPr/>
          <p:nvPr/>
        </p:nvSpPr>
        <p:spPr bwMode="auto">
          <a:xfrm rot="16200000">
            <a:off x="4735131" y="2584350"/>
            <a:ext cx="936403" cy="838388"/>
          </a:xfrm>
          <a:prstGeom prst="circularArrow">
            <a:avLst/>
          </a:prstGeom>
          <a:solidFill>
            <a:schemeClr val="tx1"/>
          </a:solidFill>
          <a:ln>
            <a:headEnd type="none" w="med" len="med"/>
            <a:tailEnd type="none" w="med" len="med"/>
          </a:ln>
          <a:scene3d>
            <a:camera prst="orthographicFront">
              <a:rot lat="0" lon="10799977" rev="0"/>
            </a:camera>
            <a:lightRig rig="threePt" dir="t"/>
          </a:scene3d>
          <a:sp3d/>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68" name="文本框 67">
            <a:extLst>
              <a:ext uri="{FF2B5EF4-FFF2-40B4-BE49-F238E27FC236}">
                <a16:creationId xmlns:a16="http://schemas.microsoft.com/office/drawing/2014/main" id="{823EA5B9-EC57-3589-2D27-A2605278BE64}"/>
              </a:ext>
            </a:extLst>
          </p:cNvPr>
          <p:cNvSpPr txBox="1"/>
          <p:nvPr/>
        </p:nvSpPr>
        <p:spPr>
          <a:xfrm>
            <a:off x="4118230" y="2850597"/>
            <a:ext cx="770410" cy="261610"/>
          </a:xfrm>
          <a:prstGeom prst="rect">
            <a:avLst/>
          </a:prstGeom>
          <a:noFill/>
        </p:spPr>
        <p:txBody>
          <a:bodyPr wrap="square" rtlCol="0">
            <a:spAutoFit/>
          </a:bodyPr>
          <a:lstStyle/>
          <a:p>
            <a:r>
              <a:rPr lang="en-US" altLang="zh-CN" sz="1100" dirty="0"/>
              <a:t>residual</a:t>
            </a:r>
            <a:endParaRPr lang="zh-CN" altLang="en-US" sz="1100" dirty="0"/>
          </a:p>
        </p:txBody>
      </p:sp>
      <p:sp>
        <p:nvSpPr>
          <p:cNvPr id="69" name="矩形: 圆角 68">
            <a:extLst>
              <a:ext uri="{FF2B5EF4-FFF2-40B4-BE49-F238E27FC236}">
                <a16:creationId xmlns:a16="http://schemas.microsoft.com/office/drawing/2014/main" id="{028354C3-B25C-9FED-1574-EBA99613654D}"/>
              </a:ext>
            </a:extLst>
          </p:cNvPr>
          <p:cNvSpPr/>
          <p:nvPr/>
        </p:nvSpPr>
        <p:spPr bwMode="auto">
          <a:xfrm>
            <a:off x="6436526" y="3280966"/>
            <a:ext cx="608201"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Linear</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1" name="矩形: 圆角 70">
            <a:extLst>
              <a:ext uri="{FF2B5EF4-FFF2-40B4-BE49-F238E27FC236}">
                <a16:creationId xmlns:a16="http://schemas.microsoft.com/office/drawing/2014/main" id="{E53D0E0E-DE9A-362E-FA72-61DCA18EA76E}"/>
              </a:ext>
            </a:extLst>
          </p:cNvPr>
          <p:cNvSpPr/>
          <p:nvPr/>
        </p:nvSpPr>
        <p:spPr bwMode="auto">
          <a:xfrm>
            <a:off x="6818510" y="1090098"/>
            <a:ext cx="1736550"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Rotery</a:t>
            </a: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 Embedding</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2" name="矩形: 圆角 71">
            <a:extLst>
              <a:ext uri="{FF2B5EF4-FFF2-40B4-BE49-F238E27FC236}">
                <a16:creationId xmlns:a16="http://schemas.microsoft.com/office/drawing/2014/main" id="{A631B39E-DB19-7004-299E-305AED44E69B}"/>
              </a:ext>
            </a:extLst>
          </p:cNvPr>
          <p:cNvSpPr/>
          <p:nvPr/>
        </p:nvSpPr>
        <p:spPr bwMode="auto">
          <a:xfrm>
            <a:off x="6834764" y="1627010"/>
            <a:ext cx="1948815"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dirty="0">
                <a:ea typeface="MS PGothic" panose="020B0600070205080204" charset="-128"/>
                <a:cs typeface="MS PGothic" panose="020B0600070205080204" charset="-128"/>
              </a:rPr>
              <a:t>Multi-head </a:t>
            </a: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attetion</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4" name="矩形: 圆角 73">
            <a:extLst>
              <a:ext uri="{FF2B5EF4-FFF2-40B4-BE49-F238E27FC236}">
                <a16:creationId xmlns:a16="http://schemas.microsoft.com/office/drawing/2014/main" id="{92A322D6-8962-069A-633F-F1A91349AFF1}"/>
              </a:ext>
            </a:extLst>
          </p:cNvPr>
          <p:cNvSpPr/>
          <p:nvPr/>
        </p:nvSpPr>
        <p:spPr bwMode="auto">
          <a:xfrm>
            <a:off x="576971" y="4282827"/>
            <a:ext cx="860400"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输</a:t>
            </a:r>
            <a:r>
              <a:rPr lang="zh-CN" altLang="en-US" dirty="0">
                <a:ea typeface="MS PGothic" panose="020B0600070205080204" charset="-128"/>
                <a:cs typeface="MS PGothic" panose="020B0600070205080204" charset="-128"/>
              </a:rPr>
              <a:t>出</a:t>
            </a:r>
            <a:r>
              <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文本</a:t>
            </a:r>
          </a:p>
        </p:txBody>
      </p:sp>
      <p:sp>
        <p:nvSpPr>
          <p:cNvPr id="75" name="矩形: 圆角 74">
            <a:extLst>
              <a:ext uri="{FF2B5EF4-FFF2-40B4-BE49-F238E27FC236}">
                <a16:creationId xmlns:a16="http://schemas.microsoft.com/office/drawing/2014/main" id="{CE32FDF9-6646-7DD8-FFB0-7F379433914A}"/>
              </a:ext>
            </a:extLst>
          </p:cNvPr>
          <p:cNvSpPr/>
          <p:nvPr/>
        </p:nvSpPr>
        <p:spPr bwMode="auto">
          <a:xfrm>
            <a:off x="5186907" y="3519329"/>
            <a:ext cx="735282"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output</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6" name="左大括号 75">
            <a:extLst>
              <a:ext uri="{FF2B5EF4-FFF2-40B4-BE49-F238E27FC236}">
                <a16:creationId xmlns:a16="http://schemas.microsoft.com/office/drawing/2014/main" id="{9A177923-A696-915E-DC20-09F537621D42}"/>
              </a:ext>
            </a:extLst>
          </p:cNvPr>
          <p:cNvSpPr/>
          <p:nvPr/>
        </p:nvSpPr>
        <p:spPr bwMode="auto">
          <a:xfrm>
            <a:off x="3746229" y="1006127"/>
            <a:ext cx="313671" cy="2664000"/>
          </a:xfrm>
          <a:prstGeom prst="leftBrace">
            <a:avLst/>
          </a:prstGeom>
          <a:ln w="254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7" name="左大括号 76">
            <a:extLst>
              <a:ext uri="{FF2B5EF4-FFF2-40B4-BE49-F238E27FC236}">
                <a16:creationId xmlns:a16="http://schemas.microsoft.com/office/drawing/2014/main" id="{77639D03-E864-128B-7121-9D8EDAB870D4}"/>
              </a:ext>
            </a:extLst>
          </p:cNvPr>
          <p:cNvSpPr/>
          <p:nvPr/>
        </p:nvSpPr>
        <p:spPr bwMode="auto">
          <a:xfrm>
            <a:off x="1764340" y="1497778"/>
            <a:ext cx="251342" cy="1680698"/>
          </a:xfrm>
          <a:prstGeom prst="leftBrace">
            <a:avLst/>
          </a:prstGeom>
          <a:ln w="254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8" name="左大括号 77">
            <a:extLst>
              <a:ext uri="{FF2B5EF4-FFF2-40B4-BE49-F238E27FC236}">
                <a16:creationId xmlns:a16="http://schemas.microsoft.com/office/drawing/2014/main" id="{62C55890-5975-24CA-575D-A57250DE209D}"/>
              </a:ext>
            </a:extLst>
          </p:cNvPr>
          <p:cNvSpPr/>
          <p:nvPr/>
        </p:nvSpPr>
        <p:spPr bwMode="auto">
          <a:xfrm>
            <a:off x="6157501" y="689757"/>
            <a:ext cx="474424" cy="1616041"/>
          </a:xfrm>
          <a:prstGeom prst="leftBrace">
            <a:avLst/>
          </a:prstGeom>
          <a:ln w="254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79" name="左大括号 78">
            <a:extLst>
              <a:ext uri="{FF2B5EF4-FFF2-40B4-BE49-F238E27FC236}">
                <a16:creationId xmlns:a16="http://schemas.microsoft.com/office/drawing/2014/main" id="{21DBDB03-19A1-3230-6D50-E6A7DB412F75}"/>
              </a:ext>
            </a:extLst>
          </p:cNvPr>
          <p:cNvSpPr/>
          <p:nvPr/>
        </p:nvSpPr>
        <p:spPr bwMode="auto">
          <a:xfrm>
            <a:off x="6017824" y="2678206"/>
            <a:ext cx="202632" cy="741986"/>
          </a:xfrm>
          <a:prstGeom prst="leftBrace">
            <a:avLst/>
          </a:prstGeom>
          <a:ln w="254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0" name="矩形: 圆角 79">
            <a:extLst>
              <a:ext uri="{FF2B5EF4-FFF2-40B4-BE49-F238E27FC236}">
                <a16:creationId xmlns:a16="http://schemas.microsoft.com/office/drawing/2014/main" id="{59977B0A-AEDC-A6BD-442F-BED9A03F383B}"/>
              </a:ext>
            </a:extLst>
          </p:cNvPr>
          <p:cNvSpPr/>
          <p:nvPr/>
        </p:nvSpPr>
        <p:spPr bwMode="auto">
          <a:xfrm>
            <a:off x="313973" y="3732194"/>
            <a:ext cx="1576038"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a:ln>
                  <a:noFill/>
                </a:ln>
                <a:solidFill>
                  <a:schemeClr val="tx1"/>
                </a:solidFill>
                <a:effectLst/>
                <a:latin typeface="Verdana" panose="020B0604030504040204" charset="0"/>
                <a:ea typeface="MS PGothic" panose="020B0600070205080204" charset="-128"/>
                <a:cs typeface="MS PGothic" panose="020B0600070205080204" charset="-128"/>
              </a:rPr>
              <a:t>Tokenizer.decode</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1" name="箭头: 下 80">
            <a:extLst>
              <a:ext uri="{FF2B5EF4-FFF2-40B4-BE49-F238E27FC236}">
                <a16:creationId xmlns:a16="http://schemas.microsoft.com/office/drawing/2014/main" id="{E3A3AD21-1D41-CEFD-26BE-0B5D1BA24862}"/>
              </a:ext>
            </a:extLst>
          </p:cNvPr>
          <p:cNvSpPr/>
          <p:nvPr/>
        </p:nvSpPr>
        <p:spPr bwMode="auto">
          <a:xfrm>
            <a:off x="5469071" y="1097101"/>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2" name="箭头: 下 81">
            <a:extLst>
              <a:ext uri="{FF2B5EF4-FFF2-40B4-BE49-F238E27FC236}">
                <a16:creationId xmlns:a16="http://schemas.microsoft.com/office/drawing/2014/main" id="{56089BDE-686F-B4F0-798B-00B4CAF8E051}"/>
              </a:ext>
            </a:extLst>
          </p:cNvPr>
          <p:cNvSpPr/>
          <p:nvPr/>
        </p:nvSpPr>
        <p:spPr bwMode="auto">
          <a:xfrm>
            <a:off x="5469070" y="1796862"/>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3" name="箭头: 下 82">
            <a:extLst>
              <a:ext uri="{FF2B5EF4-FFF2-40B4-BE49-F238E27FC236}">
                <a16:creationId xmlns:a16="http://schemas.microsoft.com/office/drawing/2014/main" id="{1533A992-C442-F2D0-A50C-0CC0727CB6BE}"/>
              </a:ext>
            </a:extLst>
          </p:cNvPr>
          <p:cNvSpPr/>
          <p:nvPr/>
        </p:nvSpPr>
        <p:spPr bwMode="auto">
          <a:xfrm>
            <a:off x="5456697" y="2444540"/>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4" name="箭头: 下 83">
            <a:extLst>
              <a:ext uri="{FF2B5EF4-FFF2-40B4-BE49-F238E27FC236}">
                <a16:creationId xmlns:a16="http://schemas.microsoft.com/office/drawing/2014/main" id="{FE5ABCA6-761F-7D96-2CB6-35FD074287D7}"/>
              </a:ext>
            </a:extLst>
          </p:cNvPr>
          <p:cNvSpPr/>
          <p:nvPr/>
        </p:nvSpPr>
        <p:spPr bwMode="auto">
          <a:xfrm>
            <a:off x="5449709" y="3167018"/>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5" name="箭头: 下 84">
            <a:extLst>
              <a:ext uri="{FF2B5EF4-FFF2-40B4-BE49-F238E27FC236}">
                <a16:creationId xmlns:a16="http://schemas.microsoft.com/office/drawing/2014/main" id="{27D9D032-1552-4380-DF06-CA5CB256DE2E}"/>
              </a:ext>
            </a:extLst>
          </p:cNvPr>
          <p:cNvSpPr/>
          <p:nvPr/>
        </p:nvSpPr>
        <p:spPr bwMode="auto">
          <a:xfrm>
            <a:off x="7020533" y="904243"/>
            <a:ext cx="202356" cy="161630"/>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8" name="箭头: 下 87">
            <a:extLst>
              <a:ext uri="{FF2B5EF4-FFF2-40B4-BE49-F238E27FC236}">
                <a16:creationId xmlns:a16="http://schemas.microsoft.com/office/drawing/2014/main" id="{E3BA0085-AD3D-0EF7-2B38-5FB934905991}"/>
              </a:ext>
            </a:extLst>
          </p:cNvPr>
          <p:cNvSpPr/>
          <p:nvPr/>
        </p:nvSpPr>
        <p:spPr bwMode="auto">
          <a:xfrm>
            <a:off x="6586960" y="2965583"/>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89" name="箭头: 下 88">
            <a:extLst>
              <a:ext uri="{FF2B5EF4-FFF2-40B4-BE49-F238E27FC236}">
                <a16:creationId xmlns:a16="http://schemas.microsoft.com/office/drawing/2014/main" id="{265AA3F1-BBD7-6EEA-743F-0506957C8162}"/>
              </a:ext>
            </a:extLst>
          </p:cNvPr>
          <p:cNvSpPr/>
          <p:nvPr/>
        </p:nvSpPr>
        <p:spPr bwMode="auto">
          <a:xfrm>
            <a:off x="7020533" y="1410226"/>
            <a:ext cx="202356" cy="161630"/>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0" name="箭头: 下 89">
            <a:extLst>
              <a:ext uri="{FF2B5EF4-FFF2-40B4-BE49-F238E27FC236}">
                <a16:creationId xmlns:a16="http://schemas.microsoft.com/office/drawing/2014/main" id="{5C877CFB-3B20-9EC9-F273-602C02B78A5A}"/>
              </a:ext>
            </a:extLst>
          </p:cNvPr>
          <p:cNvSpPr/>
          <p:nvPr/>
        </p:nvSpPr>
        <p:spPr bwMode="auto">
          <a:xfrm>
            <a:off x="7020533" y="1907222"/>
            <a:ext cx="202356" cy="161630"/>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1" name="箭头: 下 90">
            <a:extLst>
              <a:ext uri="{FF2B5EF4-FFF2-40B4-BE49-F238E27FC236}">
                <a16:creationId xmlns:a16="http://schemas.microsoft.com/office/drawing/2014/main" id="{C71A4355-68F1-08FC-29D0-E1A3DC91B387}"/>
              </a:ext>
            </a:extLst>
          </p:cNvPr>
          <p:cNvSpPr/>
          <p:nvPr/>
        </p:nvSpPr>
        <p:spPr bwMode="auto">
          <a:xfrm>
            <a:off x="2665364" y="1774192"/>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2" name="箭头: 下 91">
            <a:extLst>
              <a:ext uri="{FF2B5EF4-FFF2-40B4-BE49-F238E27FC236}">
                <a16:creationId xmlns:a16="http://schemas.microsoft.com/office/drawing/2014/main" id="{1E6D265B-BFFC-D051-1C55-DD7252BD290C}"/>
              </a:ext>
            </a:extLst>
          </p:cNvPr>
          <p:cNvSpPr/>
          <p:nvPr/>
        </p:nvSpPr>
        <p:spPr bwMode="auto">
          <a:xfrm>
            <a:off x="2648948" y="2670931"/>
            <a:ext cx="247805" cy="282362"/>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4" name="箭头: 下 93">
            <a:extLst>
              <a:ext uri="{FF2B5EF4-FFF2-40B4-BE49-F238E27FC236}">
                <a16:creationId xmlns:a16="http://schemas.microsoft.com/office/drawing/2014/main" id="{B060D681-6A8E-A3FA-E411-63710E6C98BC}"/>
              </a:ext>
            </a:extLst>
          </p:cNvPr>
          <p:cNvSpPr/>
          <p:nvPr/>
        </p:nvSpPr>
        <p:spPr bwMode="auto">
          <a:xfrm>
            <a:off x="882811" y="1932239"/>
            <a:ext cx="205256" cy="179244"/>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6" name="箭头: 下 95">
            <a:extLst>
              <a:ext uri="{FF2B5EF4-FFF2-40B4-BE49-F238E27FC236}">
                <a16:creationId xmlns:a16="http://schemas.microsoft.com/office/drawing/2014/main" id="{F41A7381-72FE-12E6-CA87-1010B9878F0E}"/>
              </a:ext>
            </a:extLst>
          </p:cNvPr>
          <p:cNvSpPr/>
          <p:nvPr/>
        </p:nvSpPr>
        <p:spPr bwMode="auto">
          <a:xfrm>
            <a:off x="878383" y="1367082"/>
            <a:ext cx="205256" cy="179244"/>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7" name="箭头: 下 96">
            <a:extLst>
              <a:ext uri="{FF2B5EF4-FFF2-40B4-BE49-F238E27FC236}">
                <a16:creationId xmlns:a16="http://schemas.microsoft.com/office/drawing/2014/main" id="{06D827CD-5249-1FA9-E430-BE0F5909014B}"/>
              </a:ext>
            </a:extLst>
          </p:cNvPr>
          <p:cNvSpPr/>
          <p:nvPr/>
        </p:nvSpPr>
        <p:spPr bwMode="auto">
          <a:xfrm>
            <a:off x="882811" y="2484378"/>
            <a:ext cx="205256" cy="179244"/>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8" name="箭头: 下 97">
            <a:extLst>
              <a:ext uri="{FF2B5EF4-FFF2-40B4-BE49-F238E27FC236}">
                <a16:creationId xmlns:a16="http://schemas.microsoft.com/office/drawing/2014/main" id="{634AA055-F9E2-99C3-38C6-0DB257CC8071}"/>
              </a:ext>
            </a:extLst>
          </p:cNvPr>
          <p:cNvSpPr/>
          <p:nvPr/>
        </p:nvSpPr>
        <p:spPr bwMode="auto">
          <a:xfrm>
            <a:off x="888812" y="3014687"/>
            <a:ext cx="205256" cy="179244"/>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99" name="箭头: 下 98">
            <a:extLst>
              <a:ext uri="{FF2B5EF4-FFF2-40B4-BE49-F238E27FC236}">
                <a16:creationId xmlns:a16="http://schemas.microsoft.com/office/drawing/2014/main" id="{8293681C-2EE9-C447-DB57-24442EB0051C}"/>
              </a:ext>
            </a:extLst>
          </p:cNvPr>
          <p:cNvSpPr/>
          <p:nvPr/>
        </p:nvSpPr>
        <p:spPr bwMode="auto">
          <a:xfrm>
            <a:off x="886461" y="3508503"/>
            <a:ext cx="205256" cy="179244"/>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00" name="箭头: 下 99">
            <a:extLst>
              <a:ext uri="{FF2B5EF4-FFF2-40B4-BE49-F238E27FC236}">
                <a16:creationId xmlns:a16="http://schemas.microsoft.com/office/drawing/2014/main" id="{3BAA4987-FB33-E026-AF5C-70E848965E31}"/>
              </a:ext>
            </a:extLst>
          </p:cNvPr>
          <p:cNvSpPr/>
          <p:nvPr/>
        </p:nvSpPr>
        <p:spPr bwMode="auto">
          <a:xfrm>
            <a:off x="882811" y="4026560"/>
            <a:ext cx="205256" cy="179244"/>
          </a:xfrm>
          <a:prstGeom prst="downArrow">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 name="矩形: 圆角 2">
            <a:extLst>
              <a:ext uri="{FF2B5EF4-FFF2-40B4-BE49-F238E27FC236}">
                <a16:creationId xmlns:a16="http://schemas.microsoft.com/office/drawing/2014/main" id="{4B42296E-16FF-3958-5EE6-E82EC4DCE058}"/>
              </a:ext>
            </a:extLst>
          </p:cNvPr>
          <p:cNvSpPr/>
          <p:nvPr/>
        </p:nvSpPr>
        <p:spPr bwMode="auto">
          <a:xfrm>
            <a:off x="433746" y="3224699"/>
            <a:ext cx="1110685"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Argmax</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4" name="矩形: 圆角 3">
            <a:extLst>
              <a:ext uri="{FF2B5EF4-FFF2-40B4-BE49-F238E27FC236}">
                <a16:creationId xmlns:a16="http://schemas.microsoft.com/office/drawing/2014/main" id="{639911A4-D99D-17B6-BDAF-A02343308711}"/>
              </a:ext>
            </a:extLst>
          </p:cNvPr>
          <p:cNvSpPr/>
          <p:nvPr/>
        </p:nvSpPr>
        <p:spPr bwMode="auto">
          <a:xfrm>
            <a:off x="6818511" y="600576"/>
            <a:ext cx="1121157"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QKV Linear</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5" name="矩形: 圆角 4">
            <a:extLst>
              <a:ext uri="{FF2B5EF4-FFF2-40B4-BE49-F238E27FC236}">
                <a16:creationId xmlns:a16="http://schemas.microsoft.com/office/drawing/2014/main" id="{F8716962-9EF2-1EBE-8360-5ADBEEE3649A}"/>
              </a:ext>
            </a:extLst>
          </p:cNvPr>
          <p:cNvSpPr/>
          <p:nvPr/>
        </p:nvSpPr>
        <p:spPr bwMode="auto">
          <a:xfrm>
            <a:off x="6818510" y="2137311"/>
            <a:ext cx="1208408" cy="238363"/>
          </a:xfrm>
          <a:prstGeom prst="roundRect">
            <a:avLst/>
          </a:prstGeom>
          <a:no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Dense Linear</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Tree>
    <p:extLst>
      <p:ext uri="{BB962C8B-B14F-4D97-AF65-F5344CB8AC3E}">
        <p14:creationId xmlns:p14="http://schemas.microsoft.com/office/powerpoint/2010/main" val="5585240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04"/>
          <p:cNvSpPr>
            <a:spLocks noGrp="1"/>
          </p:cNvSpPr>
          <p:nvPr>
            <p:ph type="title"/>
          </p:nvPr>
        </p:nvSpPr>
        <p:spPr>
          <a:xfrm>
            <a:off x="67945" y="74295"/>
            <a:ext cx="9013190" cy="414655"/>
          </a:xfrm>
        </p:spPr>
        <p:txBody>
          <a:bodyPr/>
          <a:lstStyle/>
          <a:p>
            <a:r>
              <a:rPr lang="en-US" altLang="zh-CN" sz="1800" b="1" dirty="0">
                <a:latin typeface="微软雅黑" panose="020B0503020204020204" charset="-122"/>
                <a:ea typeface="微软雅黑" panose="020B0503020204020204" charset="-122"/>
                <a:cs typeface="微软雅黑" panose="020B0503020204020204" charset="-122"/>
              </a:rPr>
              <a:t>Tokenizer</a:t>
            </a:r>
            <a:endParaRPr lang="zh-CN" sz="1800" b="1" dirty="0">
              <a:latin typeface="微软雅黑" panose="020B0503020204020204" charset="-122"/>
              <a:ea typeface="微软雅黑" panose="020B0503020204020204" charset="-122"/>
              <a:cs typeface="微软雅黑" panose="020B0503020204020204" charset="-122"/>
            </a:endParaRPr>
          </a:p>
        </p:txBody>
      </p:sp>
      <p:sp>
        <p:nvSpPr>
          <p:cNvPr id="2" name="矩形 1">
            <a:extLst>
              <a:ext uri="{FF2B5EF4-FFF2-40B4-BE49-F238E27FC236}">
                <a16:creationId xmlns:a16="http://schemas.microsoft.com/office/drawing/2014/main" id="{E6817B6A-5716-B7DB-9BFB-0FF8065A8179}"/>
              </a:ext>
            </a:extLst>
          </p:cNvPr>
          <p:cNvSpPr/>
          <p:nvPr/>
        </p:nvSpPr>
        <p:spPr bwMode="auto">
          <a:xfrm>
            <a:off x="1313432" y="1310204"/>
            <a:ext cx="830639"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chemeClr val="tx1"/>
                </a:solidFill>
                <a:latin typeface="Verdana" panose="020B0604030504040204" charset="0"/>
                <a:ea typeface="MS PGothic" panose="020B0600070205080204" charset="-128"/>
                <a:cs typeface="MS PGothic" panose="020B0600070205080204" charset="-128"/>
              </a:rPr>
              <a:t>输入文本</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3" name="矩形 2">
            <a:extLst>
              <a:ext uri="{FF2B5EF4-FFF2-40B4-BE49-F238E27FC236}">
                <a16:creationId xmlns:a16="http://schemas.microsoft.com/office/drawing/2014/main" id="{FCD326C2-0828-72B9-F496-5805C34DFF76}"/>
              </a:ext>
            </a:extLst>
          </p:cNvPr>
          <p:cNvSpPr/>
          <p:nvPr/>
        </p:nvSpPr>
        <p:spPr bwMode="auto">
          <a:xfrm>
            <a:off x="2870003" y="1310204"/>
            <a:ext cx="780616"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单个词语</a:t>
            </a:r>
          </a:p>
        </p:txBody>
      </p:sp>
      <p:sp>
        <p:nvSpPr>
          <p:cNvPr id="4" name="矩形 3">
            <a:extLst>
              <a:ext uri="{FF2B5EF4-FFF2-40B4-BE49-F238E27FC236}">
                <a16:creationId xmlns:a16="http://schemas.microsoft.com/office/drawing/2014/main" id="{7E685F0D-1C72-2E7A-527A-92D089B47D84}"/>
              </a:ext>
            </a:extLst>
          </p:cNvPr>
          <p:cNvSpPr/>
          <p:nvPr/>
        </p:nvSpPr>
        <p:spPr bwMode="auto">
          <a:xfrm>
            <a:off x="4519068" y="1307050"/>
            <a:ext cx="482794"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Ids</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5" name="文本框 4">
            <a:extLst>
              <a:ext uri="{FF2B5EF4-FFF2-40B4-BE49-F238E27FC236}">
                <a16:creationId xmlns:a16="http://schemas.microsoft.com/office/drawing/2014/main" id="{AA56900C-8705-148D-F05C-C2A64392E531}"/>
              </a:ext>
            </a:extLst>
          </p:cNvPr>
          <p:cNvSpPr txBox="1"/>
          <p:nvPr/>
        </p:nvSpPr>
        <p:spPr>
          <a:xfrm>
            <a:off x="579353" y="670095"/>
            <a:ext cx="1200586" cy="307777"/>
          </a:xfrm>
          <a:prstGeom prst="rect">
            <a:avLst/>
          </a:prstGeom>
          <a:noFill/>
        </p:spPr>
        <p:txBody>
          <a:bodyPr wrap="square" rtlCol="0">
            <a:spAutoFit/>
          </a:bodyPr>
          <a:lstStyle/>
          <a:p>
            <a:r>
              <a:rPr lang="en-US" altLang="zh-CN" dirty="0"/>
              <a:t>Encode</a:t>
            </a:r>
            <a:r>
              <a:rPr lang="zh-CN" altLang="en-US" dirty="0"/>
              <a:t>：</a:t>
            </a:r>
          </a:p>
        </p:txBody>
      </p:sp>
      <p:sp>
        <p:nvSpPr>
          <p:cNvPr id="6" name="文本框 5">
            <a:extLst>
              <a:ext uri="{FF2B5EF4-FFF2-40B4-BE49-F238E27FC236}">
                <a16:creationId xmlns:a16="http://schemas.microsoft.com/office/drawing/2014/main" id="{C44BF112-2F62-9D6D-9D5D-8512D2734BED}"/>
              </a:ext>
            </a:extLst>
          </p:cNvPr>
          <p:cNvSpPr txBox="1"/>
          <p:nvPr/>
        </p:nvSpPr>
        <p:spPr>
          <a:xfrm>
            <a:off x="579353" y="1940483"/>
            <a:ext cx="1200586" cy="307777"/>
          </a:xfrm>
          <a:prstGeom prst="rect">
            <a:avLst/>
          </a:prstGeom>
          <a:noFill/>
        </p:spPr>
        <p:txBody>
          <a:bodyPr wrap="square" rtlCol="0">
            <a:spAutoFit/>
          </a:bodyPr>
          <a:lstStyle/>
          <a:p>
            <a:r>
              <a:rPr lang="en-US" altLang="zh-CN" dirty="0"/>
              <a:t>Decode</a:t>
            </a:r>
            <a:r>
              <a:rPr lang="zh-CN" altLang="en-US" dirty="0"/>
              <a:t>：</a:t>
            </a:r>
          </a:p>
        </p:txBody>
      </p:sp>
      <p:cxnSp>
        <p:nvCxnSpPr>
          <p:cNvPr id="8" name="直接箭头连接符 7">
            <a:extLst>
              <a:ext uri="{FF2B5EF4-FFF2-40B4-BE49-F238E27FC236}">
                <a16:creationId xmlns:a16="http://schemas.microsoft.com/office/drawing/2014/main" id="{37A3712F-142F-BA8D-1E9D-67D14435F882}"/>
              </a:ext>
            </a:extLst>
          </p:cNvPr>
          <p:cNvCxnSpPr>
            <a:cxnSpLocks/>
          </p:cNvCxnSpPr>
          <p:nvPr/>
        </p:nvCxnSpPr>
        <p:spPr bwMode="auto">
          <a:xfrm>
            <a:off x="2269713" y="1417926"/>
            <a:ext cx="48861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50C130FA-1311-62A9-4A60-9A2F2F7DB8FE}"/>
              </a:ext>
            </a:extLst>
          </p:cNvPr>
          <p:cNvCxnSpPr>
            <a:cxnSpLocks/>
          </p:cNvCxnSpPr>
          <p:nvPr/>
        </p:nvCxnSpPr>
        <p:spPr bwMode="auto">
          <a:xfrm>
            <a:off x="3804183" y="1417926"/>
            <a:ext cx="48861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9672B5C8-F72D-6802-D0AC-3D476DDC0B91}"/>
              </a:ext>
            </a:extLst>
          </p:cNvPr>
          <p:cNvSpPr txBox="1"/>
          <p:nvPr/>
        </p:nvSpPr>
        <p:spPr>
          <a:xfrm>
            <a:off x="2194091" y="1106995"/>
            <a:ext cx="689874" cy="307777"/>
          </a:xfrm>
          <a:prstGeom prst="rect">
            <a:avLst/>
          </a:prstGeom>
          <a:noFill/>
        </p:spPr>
        <p:txBody>
          <a:bodyPr wrap="square" rtlCol="0">
            <a:spAutoFit/>
          </a:bodyPr>
          <a:lstStyle/>
          <a:p>
            <a:r>
              <a:rPr lang="zh-CN" altLang="en-US" dirty="0"/>
              <a:t>分词</a:t>
            </a:r>
          </a:p>
        </p:txBody>
      </p:sp>
      <p:sp>
        <p:nvSpPr>
          <p:cNvPr id="13" name="文本框 12">
            <a:extLst>
              <a:ext uri="{FF2B5EF4-FFF2-40B4-BE49-F238E27FC236}">
                <a16:creationId xmlns:a16="http://schemas.microsoft.com/office/drawing/2014/main" id="{F7874838-F471-B30A-5AD2-BB89E83E9B7F}"/>
              </a:ext>
            </a:extLst>
          </p:cNvPr>
          <p:cNvSpPr txBox="1"/>
          <p:nvPr/>
        </p:nvSpPr>
        <p:spPr>
          <a:xfrm>
            <a:off x="3587798" y="1106995"/>
            <a:ext cx="1172667" cy="523220"/>
          </a:xfrm>
          <a:prstGeom prst="rect">
            <a:avLst/>
          </a:prstGeom>
          <a:noFill/>
        </p:spPr>
        <p:txBody>
          <a:bodyPr wrap="square" rtlCol="0">
            <a:spAutoFit/>
          </a:bodyPr>
          <a:lstStyle/>
          <a:p>
            <a:r>
              <a:rPr lang="zh-CN" altLang="en-US" dirty="0"/>
              <a:t>词典映射</a:t>
            </a:r>
          </a:p>
          <a:p>
            <a:endParaRPr lang="zh-CN" altLang="en-US" dirty="0"/>
          </a:p>
        </p:txBody>
      </p:sp>
      <p:sp>
        <p:nvSpPr>
          <p:cNvPr id="14" name="矩形 13">
            <a:extLst>
              <a:ext uri="{FF2B5EF4-FFF2-40B4-BE49-F238E27FC236}">
                <a16:creationId xmlns:a16="http://schemas.microsoft.com/office/drawing/2014/main" id="{AAAF6F89-209B-6286-B020-8747FA678E8E}"/>
              </a:ext>
            </a:extLst>
          </p:cNvPr>
          <p:cNvSpPr/>
          <p:nvPr/>
        </p:nvSpPr>
        <p:spPr bwMode="auto">
          <a:xfrm>
            <a:off x="1313432" y="2447651"/>
            <a:ext cx="956281"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Verdana" panose="020B0604030504040204" charset="0"/>
                <a:ea typeface="MS PGothic" panose="020B0600070205080204" charset="-128"/>
                <a:cs typeface="MS PGothic" panose="020B0600070205080204" charset="-128"/>
              </a:rPr>
              <a:t>Output ids</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5" name="矩形 14">
            <a:extLst>
              <a:ext uri="{FF2B5EF4-FFF2-40B4-BE49-F238E27FC236}">
                <a16:creationId xmlns:a16="http://schemas.microsoft.com/office/drawing/2014/main" id="{3278F477-E461-7C4F-46D9-717DC938BA4F}"/>
              </a:ext>
            </a:extLst>
          </p:cNvPr>
          <p:cNvSpPr/>
          <p:nvPr/>
        </p:nvSpPr>
        <p:spPr bwMode="auto">
          <a:xfrm>
            <a:off x="3031126" y="2445932"/>
            <a:ext cx="909745"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chemeClr val="tx1"/>
                </a:solidFill>
                <a:latin typeface="Verdana" panose="020B0604030504040204" charset="0"/>
                <a:ea typeface="MS PGothic" panose="020B0600070205080204" charset="-128"/>
                <a:cs typeface="MS PGothic" panose="020B0600070205080204" charset="-128"/>
              </a:rPr>
              <a:t>单词</a:t>
            </a:r>
            <a:r>
              <a:rPr lang="en-US" altLang="zh-CN" dirty="0">
                <a:solidFill>
                  <a:schemeClr val="tx1"/>
                </a:solidFill>
                <a:latin typeface="Verdana" panose="020B0604030504040204" charset="0"/>
                <a:ea typeface="MS PGothic" panose="020B0600070205080204" charset="-128"/>
                <a:cs typeface="MS PGothic" panose="020B0600070205080204" charset="-128"/>
              </a:rPr>
              <a:t>/</a:t>
            </a:r>
            <a:r>
              <a:rPr lang="zh-CN" altLang="en-US" dirty="0">
                <a:solidFill>
                  <a:schemeClr val="tx1"/>
                </a:solidFill>
                <a:latin typeface="Verdana" panose="020B0604030504040204" charset="0"/>
                <a:ea typeface="MS PGothic" panose="020B0600070205080204" charset="-128"/>
                <a:cs typeface="MS PGothic" panose="020B0600070205080204" charset="-128"/>
              </a:rPr>
              <a:t>字符</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
        <p:nvSpPr>
          <p:cNvPr id="16" name="矩形 15">
            <a:extLst>
              <a:ext uri="{FF2B5EF4-FFF2-40B4-BE49-F238E27FC236}">
                <a16:creationId xmlns:a16="http://schemas.microsoft.com/office/drawing/2014/main" id="{D2354B82-07AE-52CD-C647-EEEF87FFA270}"/>
              </a:ext>
            </a:extLst>
          </p:cNvPr>
          <p:cNvSpPr/>
          <p:nvPr/>
        </p:nvSpPr>
        <p:spPr bwMode="auto">
          <a:xfrm>
            <a:off x="4857601" y="2442772"/>
            <a:ext cx="909745"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输出文本</a:t>
            </a:r>
          </a:p>
        </p:txBody>
      </p:sp>
      <p:cxnSp>
        <p:nvCxnSpPr>
          <p:cNvPr id="17" name="直接箭头连接符 16">
            <a:extLst>
              <a:ext uri="{FF2B5EF4-FFF2-40B4-BE49-F238E27FC236}">
                <a16:creationId xmlns:a16="http://schemas.microsoft.com/office/drawing/2014/main" id="{B18EB449-3C16-3F96-B094-3ACF8FBFECF1}"/>
              </a:ext>
            </a:extLst>
          </p:cNvPr>
          <p:cNvCxnSpPr>
            <a:cxnSpLocks/>
          </p:cNvCxnSpPr>
          <p:nvPr/>
        </p:nvCxnSpPr>
        <p:spPr bwMode="auto">
          <a:xfrm>
            <a:off x="2423277" y="2556808"/>
            <a:ext cx="48861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034D883C-97C3-0B33-DAFF-D4D61AA9EB43}"/>
              </a:ext>
            </a:extLst>
          </p:cNvPr>
          <p:cNvCxnSpPr>
            <a:cxnSpLocks/>
          </p:cNvCxnSpPr>
          <p:nvPr/>
        </p:nvCxnSpPr>
        <p:spPr bwMode="auto">
          <a:xfrm>
            <a:off x="4157256" y="2553648"/>
            <a:ext cx="48861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73D97EE7-662B-5167-F985-2C2EDDDA4A09}"/>
              </a:ext>
            </a:extLst>
          </p:cNvPr>
          <p:cNvSpPr txBox="1"/>
          <p:nvPr/>
        </p:nvSpPr>
        <p:spPr>
          <a:xfrm>
            <a:off x="2201075" y="2242717"/>
            <a:ext cx="956280" cy="307777"/>
          </a:xfrm>
          <a:prstGeom prst="rect">
            <a:avLst/>
          </a:prstGeom>
          <a:noFill/>
        </p:spPr>
        <p:txBody>
          <a:bodyPr wrap="square" rtlCol="0">
            <a:spAutoFit/>
          </a:bodyPr>
          <a:lstStyle/>
          <a:p>
            <a:r>
              <a:rPr lang="zh-CN" altLang="en-US" dirty="0"/>
              <a:t>词典映射</a:t>
            </a:r>
          </a:p>
        </p:txBody>
      </p:sp>
      <p:sp>
        <p:nvSpPr>
          <p:cNvPr id="20" name="文本框 19">
            <a:extLst>
              <a:ext uri="{FF2B5EF4-FFF2-40B4-BE49-F238E27FC236}">
                <a16:creationId xmlns:a16="http://schemas.microsoft.com/office/drawing/2014/main" id="{C59E3098-BAEB-6F3B-9E59-C0E93E80826D}"/>
              </a:ext>
            </a:extLst>
          </p:cNvPr>
          <p:cNvSpPr txBox="1"/>
          <p:nvPr/>
        </p:nvSpPr>
        <p:spPr>
          <a:xfrm>
            <a:off x="3804183" y="2242717"/>
            <a:ext cx="1172667" cy="523220"/>
          </a:xfrm>
          <a:prstGeom prst="rect">
            <a:avLst/>
          </a:prstGeom>
          <a:noFill/>
        </p:spPr>
        <p:txBody>
          <a:bodyPr wrap="square" rtlCol="0">
            <a:spAutoFit/>
          </a:bodyPr>
          <a:lstStyle/>
          <a:p>
            <a:pPr algn="ctr"/>
            <a:r>
              <a:rPr lang="zh-CN" altLang="en-US" dirty="0"/>
              <a:t>合并</a:t>
            </a:r>
          </a:p>
          <a:p>
            <a:endParaRPr lang="zh-CN" altLang="en-US" dirty="0"/>
          </a:p>
        </p:txBody>
      </p:sp>
      <p:cxnSp>
        <p:nvCxnSpPr>
          <p:cNvPr id="21" name="直接箭头连接符 20">
            <a:extLst>
              <a:ext uri="{FF2B5EF4-FFF2-40B4-BE49-F238E27FC236}">
                <a16:creationId xmlns:a16="http://schemas.microsoft.com/office/drawing/2014/main" id="{AF29FCA9-93ED-AB0A-55B7-3DAAB79C5154}"/>
              </a:ext>
            </a:extLst>
          </p:cNvPr>
          <p:cNvCxnSpPr>
            <a:cxnSpLocks/>
          </p:cNvCxnSpPr>
          <p:nvPr/>
        </p:nvCxnSpPr>
        <p:spPr bwMode="auto">
          <a:xfrm>
            <a:off x="5259547" y="1429431"/>
            <a:ext cx="71779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88748423-85B8-4F7B-F8BE-90AF4F48B90B}"/>
              </a:ext>
            </a:extLst>
          </p:cNvPr>
          <p:cNvSpPr txBox="1"/>
          <p:nvPr/>
        </p:nvSpPr>
        <p:spPr>
          <a:xfrm>
            <a:off x="5043162" y="1118500"/>
            <a:ext cx="1297146" cy="307777"/>
          </a:xfrm>
          <a:prstGeom prst="rect">
            <a:avLst/>
          </a:prstGeom>
          <a:noFill/>
        </p:spPr>
        <p:txBody>
          <a:bodyPr wrap="square" rtlCol="0">
            <a:spAutoFit/>
          </a:bodyPr>
          <a:lstStyle/>
          <a:p>
            <a:r>
              <a:rPr lang="zh-CN" altLang="en-US" dirty="0"/>
              <a:t>添加起止标记</a:t>
            </a:r>
          </a:p>
        </p:txBody>
      </p:sp>
      <p:sp>
        <p:nvSpPr>
          <p:cNvPr id="24" name="矩形 23">
            <a:extLst>
              <a:ext uri="{FF2B5EF4-FFF2-40B4-BE49-F238E27FC236}">
                <a16:creationId xmlns:a16="http://schemas.microsoft.com/office/drawing/2014/main" id="{4DF53748-AA80-1304-28A9-C6127E266342}"/>
              </a:ext>
            </a:extLst>
          </p:cNvPr>
          <p:cNvSpPr/>
          <p:nvPr/>
        </p:nvSpPr>
        <p:spPr bwMode="auto">
          <a:xfrm>
            <a:off x="6340308" y="1307050"/>
            <a:ext cx="909745" cy="2154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rPr>
              <a:t>Input ids</a:t>
            </a:r>
            <a:endParaRPr kumimoji="0" lang="zh-CN" altLang="en-US" sz="1400" b="0" i="0" u="none" strike="noStrike" cap="none" normalizeH="0" baseline="0" dirty="0">
              <a:ln>
                <a:noFill/>
              </a:ln>
              <a:solidFill>
                <a:schemeClr val="tx1"/>
              </a:solidFill>
              <a:effectLst/>
              <a:latin typeface="Verdana" panose="020B0604030504040204" charset="0"/>
              <a:ea typeface="MS PGothic" panose="020B0600070205080204" charset="-128"/>
              <a:cs typeface="MS PGothic" panose="020B0600070205080204" charset="-128"/>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04"/>
          <p:cNvSpPr>
            <a:spLocks noGrp="1"/>
          </p:cNvSpPr>
          <p:nvPr>
            <p:ph type="title"/>
          </p:nvPr>
        </p:nvSpPr>
        <p:spPr>
          <a:xfrm>
            <a:off x="184068" y="111011"/>
            <a:ext cx="9013190" cy="414655"/>
          </a:xfrm>
        </p:spPr>
        <p:txBody>
          <a:bodyPr/>
          <a:lstStyle/>
          <a:p>
            <a:r>
              <a:rPr lang="en-US" altLang="zh-CN" sz="1800" b="1" dirty="0">
                <a:latin typeface="微软雅黑" panose="020B0503020204020204" charset="-122"/>
                <a:ea typeface="微软雅黑" panose="020B0503020204020204" charset="-122"/>
                <a:cs typeface="微软雅黑" panose="020B0503020204020204" charset="-122"/>
              </a:rPr>
              <a:t>Residual</a:t>
            </a:r>
            <a:endParaRPr lang="zh-CN" sz="1800" b="1"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18CA5E49-90A0-6BC9-F128-92B564E404A4}"/>
              </a:ext>
            </a:extLst>
          </p:cNvPr>
          <p:cNvPicPr>
            <a:picLocks noChangeAspect="1"/>
          </p:cNvPicPr>
          <p:nvPr/>
        </p:nvPicPr>
        <p:blipFill>
          <a:blip r:embed="rId3"/>
          <a:stretch>
            <a:fillRect/>
          </a:stretch>
        </p:blipFill>
        <p:spPr>
          <a:xfrm>
            <a:off x="2913198" y="2489721"/>
            <a:ext cx="3187458" cy="1830260"/>
          </a:xfrm>
          <a:prstGeom prst="rect">
            <a:avLst/>
          </a:prstGeom>
        </p:spPr>
      </p:pic>
      <p:sp>
        <p:nvSpPr>
          <p:cNvPr id="4" name="文本框 3">
            <a:extLst>
              <a:ext uri="{FF2B5EF4-FFF2-40B4-BE49-F238E27FC236}">
                <a16:creationId xmlns:a16="http://schemas.microsoft.com/office/drawing/2014/main" id="{59AFDA8E-C2AD-C704-AEB2-2BBB64F9E66D}"/>
              </a:ext>
            </a:extLst>
          </p:cNvPr>
          <p:cNvSpPr txBox="1"/>
          <p:nvPr/>
        </p:nvSpPr>
        <p:spPr>
          <a:xfrm>
            <a:off x="535727" y="560906"/>
            <a:ext cx="8072545" cy="1938992"/>
          </a:xfrm>
          <a:prstGeom prst="rect">
            <a:avLst/>
          </a:prstGeom>
          <a:noFill/>
        </p:spPr>
        <p:txBody>
          <a:bodyPr wrap="square">
            <a:spAutoFit/>
          </a:bodyPr>
          <a:lstStyle/>
          <a:p>
            <a:r>
              <a:rPr lang="zh-CN" altLang="en-US" sz="1200" dirty="0"/>
              <a:t>残差连接（</a:t>
            </a:r>
            <a:r>
              <a:rPr lang="en-US" altLang="zh-CN" sz="1200" dirty="0"/>
              <a:t>Residual Connection</a:t>
            </a:r>
            <a:r>
              <a:rPr lang="zh-CN" altLang="en-US" sz="1200" dirty="0"/>
              <a:t>），也称为残差连接或跳跃连接，是深度学习模型中的一种技术，用于解决训练深层神经网络时出现的梯度消失和梯度爆炸等问题。</a:t>
            </a:r>
          </a:p>
          <a:p>
            <a:endParaRPr lang="zh-CN" altLang="en-US" sz="1200" dirty="0"/>
          </a:p>
          <a:p>
            <a:r>
              <a:rPr lang="zh-CN" altLang="en-US" sz="1200" dirty="0"/>
              <a:t>在残差连接中，模型的输入通过一个或多个层进行变换后，与原始输入进行相加（或连接）操作，从而产生“残差”。这个残差再经过一系列的层进行进一步的变换。这种设计允许模型在需要的情况下保留原始输入的信息，从而更容易地学习恒等映射或逐渐的变换。这种连接方式有助于梯度在反向传播过程中更容易地流过网络，减轻了梯度消失和梯度爆炸问题。</a:t>
            </a:r>
            <a:endParaRPr lang="en-US" altLang="zh-CN" sz="1200" dirty="0"/>
          </a:p>
          <a:p>
            <a:endParaRPr lang="en-US" altLang="zh-CN" sz="1200" dirty="0"/>
          </a:p>
          <a:p>
            <a:r>
              <a:rPr lang="zh-CN" altLang="en-US" sz="1200" dirty="0"/>
              <a:t>公式如下：</a:t>
            </a:r>
            <a:endParaRPr lang="en-US" altLang="zh-CN" sz="1200" dirty="0"/>
          </a:p>
          <a:p>
            <a:pPr algn="ctr"/>
            <a:r>
              <a:rPr lang="en-US" altLang="zh-CN" sz="1200" b="0" i="0" dirty="0">
                <a:solidFill>
                  <a:srgbClr val="374151"/>
                </a:solidFill>
                <a:effectLst/>
                <a:latin typeface="KaTeX_Main"/>
              </a:rPr>
              <a:t>output=</a:t>
            </a:r>
            <a:r>
              <a:rPr lang="en-US" altLang="zh-CN" sz="1200" b="0" i="0" dirty="0" err="1">
                <a:solidFill>
                  <a:srgbClr val="374151"/>
                </a:solidFill>
                <a:effectLst/>
                <a:latin typeface="KaTeX_Main"/>
              </a:rPr>
              <a:t>input+transform</a:t>
            </a:r>
            <a:r>
              <a:rPr lang="en-US" altLang="zh-CN" sz="1200" b="0" i="0" dirty="0">
                <a:solidFill>
                  <a:srgbClr val="374151"/>
                </a:solidFill>
                <a:effectLst/>
                <a:latin typeface="KaTeX_Main"/>
              </a:rPr>
              <a:t>(input)</a:t>
            </a:r>
            <a:endParaRPr lang="zh-CN" altLang="en-US" sz="1200" dirty="0"/>
          </a:p>
        </p:txBody>
      </p:sp>
    </p:spTree>
    <p:extLst>
      <p:ext uri="{BB962C8B-B14F-4D97-AF65-F5344CB8AC3E}">
        <p14:creationId xmlns:p14="http://schemas.microsoft.com/office/powerpoint/2010/main" val="79751345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en-US" altLang="zh-CN" sz="1800" b="1" dirty="0">
                <a:latin typeface="微软雅黑" panose="020B0503020204020204" charset="-122"/>
                <a:ea typeface="微软雅黑" panose="020B0503020204020204" charset="-122"/>
                <a:cs typeface="微软雅黑" panose="020B0503020204020204" charset="-122"/>
              </a:rPr>
              <a:t>Self-attention</a:t>
            </a:r>
          </a:p>
        </p:txBody>
      </p:sp>
      <p:pic>
        <p:nvPicPr>
          <p:cNvPr id="3" name="图片 2">
            <a:extLst>
              <a:ext uri="{FF2B5EF4-FFF2-40B4-BE49-F238E27FC236}">
                <a16:creationId xmlns:a16="http://schemas.microsoft.com/office/drawing/2014/main" id="{5EE30B2C-E7BC-A11C-A96B-123EA342813F}"/>
              </a:ext>
            </a:extLst>
          </p:cNvPr>
          <p:cNvPicPr>
            <a:picLocks noChangeAspect="1"/>
          </p:cNvPicPr>
          <p:nvPr/>
        </p:nvPicPr>
        <p:blipFill rotWithShape="1">
          <a:blip r:embed="rId3"/>
          <a:srcRect t="33209" b="6062"/>
          <a:stretch/>
        </p:blipFill>
        <p:spPr>
          <a:xfrm>
            <a:off x="2402476" y="932219"/>
            <a:ext cx="3014124" cy="519651"/>
          </a:xfrm>
          <a:prstGeom prst="rect">
            <a:avLst/>
          </a:prstGeom>
        </p:spPr>
      </p:pic>
      <p:sp>
        <p:nvSpPr>
          <p:cNvPr id="5" name="文本框 4">
            <a:extLst>
              <a:ext uri="{FF2B5EF4-FFF2-40B4-BE49-F238E27FC236}">
                <a16:creationId xmlns:a16="http://schemas.microsoft.com/office/drawing/2014/main" id="{D97DD0D5-877C-74F4-76F3-ECDCC6FC5F1C}"/>
              </a:ext>
            </a:extLst>
          </p:cNvPr>
          <p:cNvSpPr txBox="1"/>
          <p:nvPr/>
        </p:nvSpPr>
        <p:spPr>
          <a:xfrm>
            <a:off x="485120" y="543972"/>
            <a:ext cx="7918984" cy="461665"/>
          </a:xfrm>
          <a:prstGeom prst="rect">
            <a:avLst/>
          </a:prstGeom>
          <a:noFill/>
        </p:spPr>
        <p:txBody>
          <a:bodyPr wrap="square">
            <a:spAutoFit/>
          </a:bodyPr>
          <a:lstStyle/>
          <a:p>
            <a:r>
              <a:rPr lang="zh-CN" altLang="en-US" sz="1200" dirty="0">
                <a:latin typeface="+mn-ea"/>
                <a:ea typeface="+mn-ea"/>
              </a:rPr>
              <a:t>自注意力（</a:t>
            </a:r>
            <a:r>
              <a:rPr lang="en-US" altLang="zh-CN" sz="1200" dirty="0">
                <a:latin typeface="+mn-ea"/>
                <a:ea typeface="+mn-ea"/>
              </a:rPr>
              <a:t>self-attention</a:t>
            </a:r>
            <a:r>
              <a:rPr lang="zh-CN" altLang="en-US" sz="1200" dirty="0">
                <a:latin typeface="+mn-ea"/>
                <a:ea typeface="+mn-ea"/>
              </a:rPr>
              <a:t>）是一种在</a:t>
            </a:r>
            <a:r>
              <a:rPr lang="en-US" altLang="zh-CN" sz="1200" dirty="0">
                <a:latin typeface="+mn-ea"/>
                <a:ea typeface="+mn-ea"/>
              </a:rPr>
              <a:t>Transformer</a:t>
            </a:r>
            <a:r>
              <a:rPr lang="zh-CN" altLang="en-US" sz="1200" dirty="0">
                <a:latin typeface="+mn-ea"/>
                <a:ea typeface="+mn-ea"/>
              </a:rPr>
              <a:t>等深度学习模型中广泛使用的机制，用于计算序列中不同位置之间的关联程度。自注意力的计算公式如下：</a:t>
            </a:r>
          </a:p>
        </p:txBody>
      </p:sp>
      <p:sp>
        <p:nvSpPr>
          <p:cNvPr id="7" name="文本框 6">
            <a:extLst>
              <a:ext uri="{FF2B5EF4-FFF2-40B4-BE49-F238E27FC236}">
                <a16:creationId xmlns:a16="http://schemas.microsoft.com/office/drawing/2014/main" id="{E056BBDD-01FE-B62C-FE37-C4A87757B01B}"/>
              </a:ext>
            </a:extLst>
          </p:cNvPr>
          <p:cNvSpPr txBox="1"/>
          <p:nvPr/>
        </p:nvSpPr>
        <p:spPr>
          <a:xfrm>
            <a:off x="485120" y="1393884"/>
            <a:ext cx="7918983" cy="2862322"/>
          </a:xfrm>
          <a:prstGeom prst="rect">
            <a:avLst/>
          </a:prstGeom>
          <a:noFill/>
        </p:spPr>
        <p:txBody>
          <a:bodyPr wrap="square">
            <a:spAutoFit/>
          </a:bodyPr>
          <a:lstStyle/>
          <a:p>
            <a:r>
              <a:rPr lang="en-US" altLang="zh-CN" sz="1200" dirty="0"/>
              <a:t>Q</a:t>
            </a:r>
            <a:r>
              <a:rPr lang="zh-CN" altLang="en-US" sz="1200" dirty="0"/>
              <a:t>（</a:t>
            </a:r>
            <a:r>
              <a:rPr lang="en-US" altLang="zh-CN" sz="1200" dirty="0"/>
              <a:t>Query</a:t>
            </a:r>
            <a:r>
              <a:rPr lang="zh-CN" altLang="en-US" sz="1200" dirty="0"/>
              <a:t>）：</a:t>
            </a:r>
            <a:r>
              <a:rPr lang="en-US" altLang="zh-CN" sz="1200" dirty="0"/>
              <a:t>Query </a:t>
            </a:r>
            <a:r>
              <a:rPr lang="zh-CN" altLang="en-US" sz="1200" dirty="0"/>
              <a:t>表示用于计算注意力分数的查询向量。对于每个位置或单词，都会计算一个 </a:t>
            </a:r>
            <a:r>
              <a:rPr lang="en-US" altLang="zh-CN" sz="1200" dirty="0"/>
              <a:t>Query </a:t>
            </a:r>
            <a:r>
              <a:rPr lang="zh-CN" altLang="en-US" sz="1200" dirty="0"/>
              <a:t>向量，用来衡量该位置与其他位置的相关性。</a:t>
            </a:r>
            <a:r>
              <a:rPr lang="en-US" altLang="zh-CN" sz="1200" dirty="0"/>
              <a:t>Query </a:t>
            </a:r>
            <a:r>
              <a:rPr lang="zh-CN" altLang="en-US" sz="1200" dirty="0"/>
              <a:t>向量通常通过一个线性变换得到，可以看作是当前位置在查询空间的表示。</a:t>
            </a:r>
            <a:endParaRPr lang="en-US" altLang="zh-CN" sz="1200" dirty="0"/>
          </a:p>
          <a:p>
            <a:endParaRPr lang="zh-CN" altLang="en-US" sz="1200" dirty="0"/>
          </a:p>
          <a:p>
            <a:r>
              <a:rPr lang="en-US" altLang="zh-CN" sz="1200" dirty="0"/>
              <a:t>K</a:t>
            </a:r>
            <a:r>
              <a:rPr lang="zh-CN" altLang="en-US" sz="1200" dirty="0"/>
              <a:t>（</a:t>
            </a:r>
            <a:r>
              <a:rPr lang="en-US" altLang="zh-CN" sz="1200" dirty="0"/>
              <a:t>Key</a:t>
            </a:r>
            <a:r>
              <a:rPr lang="zh-CN" altLang="en-US" sz="1200" dirty="0"/>
              <a:t>）：</a:t>
            </a:r>
            <a:r>
              <a:rPr lang="en-US" altLang="zh-CN" sz="1200" dirty="0"/>
              <a:t>Key </a:t>
            </a:r>
            <a:r>
              <a:rPr lang="zh-CN" altLang="en-US" sz="1200" dirty="0"/>
              <a:t>表示用于计算注意力分数的键向量。与 </a:t>
            </a:r>
            <a:r>
              <a:rPr lang="en-US" altLang="zh-CN" sz="1200" dirty="0"/>
              <a:t>Query </a:t>
            </a:r>
            <a:r>
              <a:rPr lang="zh-CN" altLang="en-US" sz="1200" dirty="0"/>
              <a:t>类似，每个位置都会有一个对应的 </a:t>
            </a:r>
            <a:r>
              <a:rPr lang="en-US" altLang="zh-CN" sz="1200" dirty="0"/>
              <a:t>Key </a:t>
            </a:r>
            <a:r>
              <a:rPr lang="zh-CN" altLang="en-US" sz="1200" dirty="0"/>
              <a:t>向量，用来衡量该位置与其他位置的相关性。</a:t>
            </a:r>
            <a:r>
              <a:rPr lang="en-US" altLang="zh-CN" sz="1200" dirty="0"/>
              <a:t>Key </a:t>
            </a:r>
            <a:r>
              <a:rPr lang="zh-CN" altLang="en-US" sz="1200" dirty="0"/>
              <a:t>向量也通常通过一个线性变换得到，可以看作是当前位置在键空间的表示。</a:t>
            </a:r>
            <a:endParaRPr lang="en-US" altLang="zh-CN" sz="1200" dirty="0"/>
          </a:p>
          <a:p>
            <a:endParaRPr lang="zh-CN" altLang="en-US" sz="1200" dirty="0"/>
          </a:p>
          <a:p>
            <a:r>
              <a:rPr lang="en-US" altLang="zh-CN" sz="1200" dirty="0"/>
              <a:t>V</a:t>
            </a:r>
            <a:r>
              <a:rPr lang="zh-CN" altLang="en-US" sz="1200" dirty="0"/>
              <a:t>（</a:t>
            </a:r>
            <a:r>
              <a:rPr lang="en-US" altLang="zh-CN" sz="1200" dirty="0"/>
              <a:t>Value</a:t>
            </a:r>
            <a:r>
              <a:rPr lang="zh-CN" altLang="en-US" sz="1200" dirty="0"/>
              <a:t>）：</a:t>
            </a:r>
            <a:r>
              <a:rPr lang="en-US" altLang="zh-CN" sz="1200" dirty="0"/>
              <a:t>Value </a:t>
            </a:r>
            <a:r>
              <a:rPr lang="zh-CN" altLang="en-US" sz="1200" dirty="0"/>
              <a:t>表示需要加权求和的值向量。同样，每个位置都会有一个对应的 </a:t>
            </a:r>
            <a:r>
              <a:rPr lang="en-US" altLang="zh-CN" sz="1200" dirty="0"/>
              <a:t>Value </a:t>
            </a:r>
            <a:r>
              <a:rPr lang="zh-CN" altLang="en-US" sz="1200" dirty="0"/>
              <a:t>向量，表示该位置的信息。</a:t>
            </a:r>
            <a:r>
              <a:rPr lang="en-US" altLang="zh-CN" sz="1200" dirty="0"/>
              <a:t>Value </a:t>
            </a:r>
            <a:r>
              <a:rPr lang="zh-CN" altLang="en-US" sz="1200" dirty="0"/>
              <a:t>向量也通常通过一个线性变换得到，可以看作是当前位置在值空间的表示。</a:t>
            </a:r>
          </a:p>
          <a:p>
            <a:endParaRPr lang="en-US" altLang="zh-CN" sz="1200" dirty="0">
              <a:latin typeface="+mn-ea"/>
              <a:ea typeface="+mn-ea"/>
            </a:endParaRPr>
          </a:p>
          <a:p>
            <a:r>
              <a:rPr lang="zh-CN" altLang="en-US" sz="1200" dirty="0">
                <a:latin typeface="+mn-ea"/>
                <a:ea typeface="+mn-ea"/>
              </a:rPr>
              <a:t>这种计算方式能够捕捉输入序列中不同位置之间的关联性和重要程度。点积计算反映了不同位置之间的相似性，而通过归一化的注意力分数，模型可以对不同位置的信息进行加权整合，从而在处理序列任务时更好地捕获上下文信息。这使得模型能够更好地理解序列中不同位置的关系，从而提高了模型的性能。</a:t>
            </a:r>
            <a:endParaRPr lang="en-US" altLang="zh-CN" sz="1200" dirty="0">
              <a:latin typeface="+mn-ea"/>
              <a:ea typeface="+mn-ea"/>
            </a:endParaRPr>
          </a:p>
          <a:p>
            <a:endParaRPr lang="zh-CN" altLang="en-US" sz="1200" dirty="0">
              <a:latin typeface="+mn-ea"/>
              <a:ea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04">
            <a:extLst>
              <a:ext uri="{FF2B5EF4-FFF2-40B4-BE49-F238E27FC236}">
                <a16:creationId xmlns:a16="http://schemas.microsoft.com/office/drawing/2014/main" id="{AB7A0A55-9903-E9B9-39B5-1EE53C36D44D}"/>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en-US" altLang="zh-CN" sz="1800" b="1" dirty="0">
                <a:latin typeface="微软雅黑" panose="020B0503020204020204" charset="-122"/>
                <a:ea typeface="微软雅黑" panose="020B0503020204020204" charset="-122"/>
                <a:cs typeface="微软雅黑" panose="020B0503020204020204" charset="-122"/>
              </a:rPr>
              <a:t>Multi-head attention</a:t>
            </a:r>
          </a:p>
        </p:txBody>
      </p:sp>
      <p:pic>
        <p:nvPicPr>
          <p:cNvPr id="4" name="图片 3">
            <a:extLst>
              <a:ext uri="{FF2B5EF4-FFF2-40B4-BE49-F238E27FC236}">
                <a16:creationId xmlns:a16="http://schemas.microsoft.com/office/drawing/2014/main" id="{869813BB-9D7A-1FE0-547D-E7D82222F171}"/>
              </a:ext>
            </a:extLst>
          </p:cNvPr>
          <p:cNvPicPr>
            <a:picLocks noChangeAspect="1"/>
          </p:cNvPicPr>
          <p:nvPr/>
        </p:nvPicPr>
        <p:blipFill>
          <a:blip r:embed="rId3"/>
          <a:stretch>
            <a:fillRect/>
          </a:stretch>
        </p:blipFill>
        <p:spPr>
          <a:xfrm>
            <a:off x="548376" y="989236"/>
            <a:ext cx="1743929" cy="2325238"/>
          </a:xfrm>
          <a:prstGeom prst="rect">
            <a:avLst/>
          </a:prstGeom>
        </p:spPr>
      </p:pic>
      <p:sp>
        <p:nvSpPr>
          <p:cNvPr id="5" name="文本框 4">
            <a:extLst>
              <a:ext uri="{FF2B5EF4-FFF2-40B4-BE49-F238E27FC236}">
                <a16:creationId xmlns:a16="http://schemas.microsoft.com/office/drawing/2014/main" id="{00EB5C18-A519-734F-8A2A-28139F3518BB}"/>
              </a:ext>
            </a:extLst>
          </p:cNvPr>
          <p:cNvSpPr txBox="1"/>
          <p:nvPr/>
        </p:nvSpPr>
        <p:spPr>
          <a:xfrm>
            <a:off x="771947" y="3446395"/>
            <a:ext cx="1296785" cy="307777"/>
          </a:xfrm>
          <a:prstGeom prst="rect">
            <a:avLst/>
          </a:prstGeom>
          <a:noFill/>
        </p:spPr>
        <p:txBody>
          <a:bodyPr wrap="square" rtlCol="0">
            <a:spAutoFit/>
          </a:bodyPr>
          <a:lstStyle/>
          <a:p>
            <a:r>
              <a:rPr lang="zh-CN" altLang="en-US" dirty="0"/>
              <a:t>多头自注意力</a:t>
            </a:r>
          </a:p>
        </p:txBody>
      </p:sp>
      <p:sp>
        <p:nvSpPr>
          <p:cNvPr id="7" name="文本框 6">
            <a:extLst>
              <a:ext uri="{FF2B5EF4-FFF2-40B4-BE49-F238E27FC236}">
                <a16:creationId xmlns:a16="http://schemas.microsoft.com/office/drawing/2014/main" id="{D0F21964-9095-1439-39E9-8771E94AA676}"/>
              </a:ext>
            </a:extLst>
          </p:cNvPr>
          <p:cNvSpPr txBox="1"/>
          <p:nvPr/>
        </p:nvSpPr>
        <p:spPr>
          <a:xfrm>
            <a:off x="2345701" y="768979"/>
            <a:ext cx="6303315" cy="1200329"/>
          </a:xfrm>
          <a:prstGeom prst="rect">
            <a:avLst/>
          </a:prstGeom>
          <a:noFill/>
        </p:spPr>
        <p:txBody>
          <a:bodyPr wrap="square">
            <a:spAutoFit/>
          </a:bodyPr>
          <a:lstStyle/>
          <a:p>
            <a:pPr algn="l"/>
            <a:r>
              <a:rPr lang="zh-CN" altLang="en-US" sz="1200" b="0" i="0" dirty="0">
                <a:solidFill>
                  <a:srgbClr val="374151"/>
                </a:solidFill>
                <a:effectLst/>
                <a:latin typeface="Söhne"/>
              </a:rPr>
              <a:t>多头注意力（</a:t>
            </a:r>
            <a:r>
              <a:rPr lang="en-US" altLang="zh-CN" sz="1200" b="0" i="0" dirty="0">
                <a:solidFill>
                  <a:srgbClr val="374151"/>
                </a:solidFill>
                <a:effectLst/>
                <a:latin typeface="Söhne"/>
              </a:rPr>
              <a:t>Multi-Head Attention</a:t>
            </a:r>
            <a:r>
              <a:rPr lang="zh-CN" altLang="en-US" sz="1200" b="0" i="0" dirty="0">
                <a:solidFill>
                  <a:srgbClr val="374151"/>
                </a:solidFill>
                <a:effectLst/>
                <a:latin typeface="Söhne"/>
              </a:rPr>
              <a:t>）是</a:t>
            </a:r>
            <a:r>
              <a:rPr lang="en-US" altLang="zh-CN" sz="1200" b="0" i="0" dirty="0">
                <a:solidFill>
                  <a:srgbClr val="374151"/>
                </a:solidFill>
                <a:effectLst/>
                <a:latin typeface="Söhne"/>
              </a:rPr>
              <a:t>Transformer</a:t>
            </a:r>
            <a:r>
              <a:rPr lang="zh-CN" altLang="en-US" sz="1200" b="0" i="0" dirty="0">
                <a:solidFill>
                  <a:srgbClr val="374151"/>
                </a:solidFill>
                <a:effectLst/>
                <a:latin typeface="Söhne"/>
              </a:rPr>
              <a:t>架构中的一个关键组件，用于在不同表示空间上计算自注意力，以捕捉输入序列中不同位置之间的关系。它在</a:t>
            </a:r>
            <a:r>
              <a:rPr lang="en-US" altLang="zh-CN" sz="1200" b="0" i="0" dirty="0">
                <a:solidFill>
                  <a:srgbClr val="374151"/>
                </a:solidFill>
                <a:effectLst/>
                <a:latin typeface="Söhne"/>
              </a:rPr>
              <a:t>NLP</a:t>
            </a:r>
            <a:r>
              <a:rPr lang="zh-CN" altLang="en-US" sz="1200" b="0" i="0" dirty="0">
                <a:solidFill>
                  <a:srgbClr val="374151"/>
                </a:solidFill>
                <a:effectLst/>
                <a:latin typeface="Söhne"/>
              </a:rPr>
              <a:t>任务中广泛应用，尤其在机器翻译、文本生成等领域。</a:t>
            </a:r>
          </a:p>
          <a:p>
            <a:pPr algn="l"/>
            <a:r>
              <a:rPr lang="zh-CN" altLang="en-US" sz="1200" b="0" i="0" dirty="0">
                <a:solidFill>
                  <a:srgbClr val="374151"/>
                </a:solidFill>
                <a:effectLst/>
                <a:latin typeface="Söhne"/>
              </a:rPr>
              <a:t>多头注意力通过将输入进行不同的投影（线性变换），生成多个表示子空间，然后在每个子空间上计算自注意力，最后将不同子空间的注意力结果拼接起来。这样做的目的是使模型能够同时关注不同特征表示的不同方面，从而提升模型的表示能力。</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7921465-D890-A73A-7214-A1FC194B69BA}"/>
                  </a:ext>
                </a:extLst>
              </p:cNvPr>
              <p:cNvSpPr txBox="1"/>
              <p:nvPr/>
            </p:nvSpPr>
            <p:spPr>
              <a:xfrm>
                <a:off x="2795602" y="2339886"/>
                <a:ext cx="5403512" cy="6491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𝑎𝑡𝑡𝑒𝑛𝑡𝑖𝑜𝑛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e>
                              </m:rad>
                            </m:den>
                          </m:f>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h𝑒𝑎𝑑𝑛𝑢𝑚</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3" name="文本框 22">
                <a:extLst>
                  <a:ext uri="{FF2B5EF4-FFF2-40B4-BE49-F238E27FC236}">
                    <a16:creationId xmlns:a16="http://schemas.microsoft.com/office/drawing/2014/main" id="{47921465-D890-A73A-7214-A1FC194B69BA}"/>
                  </a:ext>
                </a:extLst>
              </p:cNvPr>
              <p:cNvSpPr txBox="1">
                <a:spLocks noRot="1" noChangeAspect="1" noMove="1" noResize="1" noEditPoints="1" noAdjustHandles="1" noChangeArrowheads="1" noChangeShapeType="1" noTextEdit="1"/>
              </p:cNvSpPr>
              <p:nvPr/>
            </p:nvSpPr>
            <p:spPr>
              <a:xfrm>
                <a:off x="2795602" y="2339886"/>
                <a:ext cx="5403512" cy="6491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7706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04">
            <a:extLst>
              <a:ext uri="{FF2B5EF4-FFF2-40B4-BE49-F238E27FC236}">
                <a16:creationId xmlns:a16="http://schemas.microsoft.com/office/drawing/2014/main" id="{71F743A4-4551-7969-621A-18ABA10227BF}"/>
              </a:ext>
            </a:extLst>
          </p:cNvPr>
          <p:cNvSpPr txBox="1">
            <a:spLocks/>
          </p:cNvSpPr>
          <p:nvPr/>
        </p:nvSpPr>
        <p:spPr>
          <a:xfrm>
            <a:off x="67945" y="74295"/>
            <a:ext cx="9013190" cy="414655"/>
          </a:xfrm>
          <a:prstGeom prst="rect">
            <a:avLst/>
          </a:prstGeom>
        </p:spPr>
        <p:txBody>
          <a:bodyPr/>
          <a:lstStyle>
            <a:lvl1pPr algn="l" rtl="0" eaLnBrk="0" fontAlgn="base" hangingPunct="0">
              <a:spcBef>
                <a:spcPct val="0"/>
              </a:spcBef>
              <a:spcAft>
                <a:spcPts val="6000"/>
              </a:spcAft>
              <a:defRPr lang="en-US" altLang="en-US" sz="2800" b="0" kern="1200" noProof="0" dirty="0">
                <a:solidFill>
                  <a:srgbClr val="173E81"/>
                </a:solidFill>
                <a:latin typeface="Myriad Pro" panose="020B0503030403020204"/>
                <a:ea typeface="黑体" panose="02010609060101010101" charset="-122"/>
                <a:cs typeface="Myriad Pro" panose="020B0503030403020204"/>
              </a:defRPr>
            </a:lvl1pPr>
            <a:lvl2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2pPr>
            <a:lvl3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3pPr>
            <a:lvl4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4pPr>
            <a:lvl5pPr algn="l" rtl="0" eaLnBrk="0" fontAlgn="base" hangingPunct="0">
              <a:spcBef>
                <a:spcPct val="0"/>
              </a:spcBef>
              <a:spcAft>
                <a:spcPct val="0"/>
              </a:spcAft>
              <a:defRPr sz="2000" b="1">
                <a:solidFill>
                  <a:schemeClr val="bg1"/>
                </a:solidFill>
                <a:latin typeface="宋体" panose="02010600030101010101" pitchFamily="2" charset="-122"/>
                <a:ea typeface="MS PGothic" panose="020B0600070205080204" charset="-128"/>
                <a:cs typeface="宋体" panose="02010600030101010101" pitchFamily="2" charset="-122"/>
              </a:defRPr>
            </a:lvl5pPr>
            <a:lvl6pPr marL="4572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6pPr>
            <a:lvl7pPr marL="9144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7pPr>
            <a:lvl8pPr marL="13716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8pPr>
            <a:lvl9pPr marL="1828800" algn="l" rtl="0" fontAlgn="base">
              <a:spcBef>
                <a:spcPct val="0"/>
              </a:spcBef>
              <a:spcAft>
                <a:spcPct val="0"/>
              </a:spcAft>
              <a:defRPr sz="3600" b="1">
                <a:solidFill>
                  <a:schemeClr val="bg1"/>
                </a:solidFill>
                <a:latin typeface="宋体" panose="02010600030101010101" pitchFamily="2" charset="-122"/>
                <a:ea typeface="宋体" panose="02010600030101010101" pitchFamily="2" charset="-122"/>
                <a:cs typeface="宋体" panose="02010600030101010101" pitchFamily="2" charset="-122"/>
              </a:defRPr>
            </a:lvl9pPr>
          </a:lstStyle>
          <a:p>
            <a:r>
              <a:rPr lang="en-US" altLang="zh-CN" sz="1800" b="1" dirty="0">
                <a:latin typeface="微软雅黑" panose="020B0503020204020204" charset="-122"/>
                <a:ea typeface="微软雅黑" panose="020B0503020204020204" charset="-122"/>
                <a:cs typeface="微软雅黑" panose="020B0503020204020204" charset="-122"/>
              </a:rPr>
              <a:t>Rotary embedding</a:t>
            </a:r>
          </a:p>
        </p:txBody>
      </p:sp>
      <p:sp>
        <p:nvSpPr>
          <p:cNvPr id="3" name="文本框 2">
            <a:extLst>
              <a:ext uri="{FF2B5EF4-FFF2-40B4-BE49-F238E27FC236}">
                <a16:creationId xmlns:a16="http://schemas.microsoft.com/office/drawing/2014/main" id="{D45077AD-ABE9-AF78-CF66-71A8460E2FDD}"/>
              </a:ext>
            </a:extLst>
          </p:cNvPr>
          <p:cNvSpPr txBox="1"/>
          <p:nvPr/>
        </p:nvSpPr>
        <p:spPr>
          <a:xfrm>
            <a:off x="335047" y="677414"/>
            <a:ext cx="8473905" cy="2492990"/>
          </a:xfrm>
          <a:prstGeom prst="rect">
            <a:avLst/>
          </a:prstGeom>
          <a:noFill/>
        </p:spPr>
        <p:txBody>
          <a:bodyPr wrap="square">
            <a:spAutoFit/>
          </a:bodyPr>
          <a:lstStyle/>
          <a:p>
            <a:endParaRPr lang="en-US" altLang="zh-CN" sz="1200" dirty="0"/>
          </a:p>
          <a:p>
            <a:endParaRPr lang="en-US" altLang="zh-CN" sz="1200" dirty="0"/>
          </a:p>
          <a:p>
            <a:r>
              <a:rPr lang="en-US" altLang="zh-CN" sz="1200" dirty="0"/>
              <a:t>Rotary Embedding</a:t>
            </a:r>
            <a:r>
              <a:rPr lang="zh-CN" altLang="en-US" sz="1200" dirty="0"/>
              <a:t>（旋转嵌入）是一种用于自注意力机制（</a:t>
            </a:r>
            <a:r>
              <a:rPr lang="en-US" altLang="zh-CN" sz="1200" dirty="0"/>
              <a:t>Self-Attention</a:t>
            </a:r>
            <a:r>
              <a:rPr lang="zh-CN" altLang="en-US" sz="1200" dirty="0"/>
              <a:t>）的技术，特别是在自注意力的位置编码中应用。它在一些变体的</a:t>
            </a:r>
            <a:r>
              <a:rPr lang="en-US" altLang="zh-CN" sz="1200" dirty="0"/>
              <a:t>Transformer</a:t>
            </a:r>
            <a:r>
              <a:rPr lang="zh-CN" altLang="en-US" sz="1200" dirty="0"/>
              <a:t>等模型中用于改进自注意力的表示能力。</a:t>
            </a:r>
          </a:p>
          <a:p>
            <a:endParaRPr lang="zh-CN" altLang="en-US" sz="1200" dirty="0"/>
          </a:p>
          <a:p>
            <a:r>
              <a:rPr lang="zh-CN" altLang="en-US" sz="1200" dirty="0"/>
              <a:t>传统的位置编码方式，如</a:t>
            </a:r>
            <a:r>
              <a:rPr lang="en-US" altLang="zh-CN" sz="1200" dirty="0"/>
              <a:t>Sinusoidal Positional Encoding</a:t>
            </a:r>
            <a:r>
              <a:rPr lang="zh-CN" altLang="en-US" sz="1200" dirty="0"/>
              <a:t>，将位置信息编码为固定的向量，然后将其与输入嵌入相加。然而，这种方式可能在表示不同位置之间的关系时存在一定的限制。</a:t>
            </a:r>
          </a:p>
          <a:p>
            <a:endParaRPr lang="zh-CN" altLang="en-US" sz="1200" dirty="0"/>
          </a:p>
          <a:p>
            <a:r>
              <a:rPr lang="en-US" altLang="zh-CN" sz="1200" dirty="0"/>
              <a:t>Rotary Embedding </a:t>
            </a:r>
            <a:r>
              <a:rPr lang="zh-CN" altLang="en-US" sz="1200" dirty="0"/>
              <a:t>的主要作用是引入了位置信息的旋转操作，从而更好地捕捉不同位置之间的关系。具体来说，它将位置信息编码为一组旋转操作，将输入数据通过旋转进行变换，以获得更丰富和动态的位置编码。</a:t>
            </a:r>
          </a:p>
          <a:p>
            <a:endParaRPr lang="zh-CN" altLang="en-US" sz="1200" dirty="0"/>
          </a:p>
          <a:p>
            <a:r>
              <a:rPr lang="zh-CN" altLang="en-US" sz="1200" dirty="0"/>
              <a:t>在自注意力机制中，</a:t>
            </a:r>
            <a:r>
              <a:rPr lang="en-US" altLang="zh-CN" sz="1200" dirty="0"/>
              <a:t>Rotary Embedding </a:t>
            </a:r>
            <a:r>
              <a:rPr lang="zh-CN" altLang="en-US" sz="1200" dirty="0"/>
              <a:t>可以应用于注意力的查询（</a:t>
            </a:r>
            <a:r>
              <a:rPr lang="en-US" altLang="zh-CN" sz="1200" dirty="0"/>
              <a:t>Query</a:t>
            </a:r>
            <a:r>
              <a:rPr lang="zh-CN" altLang="en-US" sz="1200" dirty="0"/>
              <a:t>）和键（</a:t>
            </a:r>
            <a:r>
              <a:rPr lang="en-US" altLang="zh-CN" sz="1200" dirty="0"/>
              <a:t>Key</a:t>
            </a:r>
            <a:r>
              <a:rPr lang="zh-CN" altLang="en-US" sz="1200" dirty="0"/>
              <a:t>）中。通过将位置信息与旋转操作相结合，模型可以更准确地捕捉输入序列中不同位置之间的关系，从而提高模型在捕捉长距离依赖关系时的性能。</a:t>
            </a:r>
          </a:p>
        </p:txBody>
      </p:sp>
    </p:spTree>
    <p:extLst>
      <p:ext uri="{BB962C8B-B14F-4D97-AF65-F5344CB8AC3E}">
        <p14:creationId xmlns:p14="http://schemas.microsoft.com/office/powerpoint/2010/main" val="225477408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RiMDkzMWRiZWM1NWMxNTJjZWRlNGFkZmU4MjcxOTgifQ=="/>
</p:tagLst>
</file>

<file path=ppt/theme/theme1.xml><?xml version="1.0" encoding="utf-8"?>
<a:theme xmlns:a="http://schemas.openxmlformats.org/drawingml/2006/main" name="2_IB Standard Onscreen">
  <a:themeElements>
    <a:clrScheme name="自定义 1">
      <a:dk1>
        <a:srgbClr val="404040"/>
      </a:dk1>
      <a:lt1>
        <a:srgbClr val="FFFFFF"/>
      </a:lt1>
      <a:dk2>
        <a:srgbClr val="40404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IB Standard Onscreen">
      <a:majorFont>
        <a:latin typeface="宋体"/>
        <a:ea typeface="宋体"/>
        <a:cs typeface="宋体"/>
      </a:majorFont>
      <a:minorFont>
        <a:latin typeface="宋体"/>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sz="1400" b="0" i="0" u="none" strike="noStrike" cap="none" normalizeH="0" baseline="0">
            <a:ln>
              <a:noFill/>
            </a:ln>
            <a:solidFill>
              <a:schemeClr val="tx1"/>
            </a:solidFill>
            <a:effectLst/>
            <a:latin typeface="Verdana" panose="020B0604030504040204" charset="0"/>
            <a:ea typeface="MS PGothic" panose="020B0600070205080204" charset="-128"/>
            <a:cs typeface="MS PGothic" panose="020B0600070205080204" charset="-128"/>
          </a:defRPr>
        </a:defPPr>
      </a:lstStyle>
    </a:lnDef>
  </a:objectDefaults>
  <a:extraClrSchemeLst>
    <a:extraClrScheme>
      <a:clrScheme name="2_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TotalTime>
  <Words>1677</Words>
  <Application>Microsoft Office PowerPoint</Application>
  <PresentationFormat>全屏显示(16:9)</PresentationFormat>
  <Paragraphs>236</Paragraphs>
  <Slides>29</Slides>
  <Notes>25</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29</vt:i4>
      </vt:variant>
    </vt:vector>
  </HeadingPairs>
  <TitlesOfParts>
    <vt:vector size="44" baseType="lpstr">
      <vt:lpstr>-apple-system</vt:lpstr>
      <vt:lpstr>KaTeX_Main</vt:lpstr>
      <vt:lpstr>Myriad Pro</vt:lpstr>
      <vt:lpstr>Myriad Pro Light</vt:lpstr>
      <vt:lpstr>Söhne</vt:lpstr>
      <vt:lpstr>宋体</vt:lpstr>
      <vt:lpstr>微软雅黑</vt:lpstr>
      <vt:lpstr>Arial</vt:lpstr>
      <vt:lpstr>Calibri</vt:lpstr>
      <vt:lpstr>Calibri Light</vt:lpstr>
      <vt:lpstr>Cambria Math</vt:lpstr>
      <vt:lpstr>Verdana</vt:lpstr>
      <vt:lpstr>2_IB Standard Onscreen</vt:lpstr>
      <vt:lpstr>Benutzerdefiniertes Design</vt:lpstr>
      <vt:lpstr>1_Benutzerdefiniertes Design</vt:lpstr>
      <vt:lpstr>PowerPoint 演示文稿</vt:lpstr>
      <vt:lpstr>目录</vt:lpstr>
      <vt:lpstr>一、chatGLM模型介绍</vt:lpstr>
      <vt:lpstr>一、chatGLM模型介绍</vt:lpstr>
      <vt:lpstr>Tokenizer</vt:lpstr>
      <vt:lpstr>Residual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new PPT template</dc:title>
  <dc:creator>User</dc:creator>
  <cp:lastModifiedBy>1045</cp:lastModifiedBy>
  <cp:revision>700</cp:revision>
  <cp:lastPrinted>2018-04-11T14:13:00Z</cp:lastPrinted>
  <dcterms:created xsi:type="dcterms:W3CDTF">2013-02-21T03:21:00Z</dcterms:created>
  <dcterms:modified xsi:type="dcterms:W3CDTF">2023-08-25T07:26:22Z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94D3407D23354B38BEF20EF1FD7BD2B5</vt:lpwstr>
  </property>
</Properties>
</file>